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notesMasterIdLst>
    <p:notesMasterId r:id="rId30"/>
  </p:notesMasterIdLst>
  <p:handoutMasterIdLst>
    <p:handoutMasterId r:id="rId31"/>
  </p:handoutMasterIdLst>
  <p:sldIdLst>
    <p:sldId id="257" r:id="rId2"/>
    <p:sldId id="355" r:id="rId3"/>
    <p:sldId id="258" r:id="rId4"/>
    <p:sldId id="256" r:id="rId5"/>
    <p:sldId id="259" r:id="rId6"/>
    <p:sldId id="261" r:id="rId7"/>
    <p:sldId id="356" r:id="rId8"/>
    <p:sldId id="262" r:id="rId9"/>
    <p:sldId id="409" r:id="rId10"/>
    <p:sldId id="263" r:id="rId11"/>
    <p:sldId id="264" r:id="rId12"/>
    <p:sldId id="278" r:id="rId13"/>
    <p:sldId id="269" r:id="rId14"/>
    <p:sldId id="307" r:id="rId15"/>
    <p:sldId id="301" r:id="rId16"/>
    <p:sldId id="377" r:id="rId17"/>
    <p:sldId id="302" r:id="rId18"/>
    <p:sldId id="288" r:id="rId19"/>
    <p:sldId id="292" r:id="rId20"/>
    <p:sldId id="411" r:id="rId21"/>
    <p:sldId id="277" r:id="rId22"/>
    <p:sldId id="376" r:id="rId23"/>
    <p:sldId id="412" r:id="rId24"/>
    <p:sldId id="266" r:id="rId25"/>
    <p:sldId id="321" r:id="rId26"/>
    <p:sldId id="414" r:id="rId27"/>
    <p:sldId id="318" r:id="rId28"/>
    <p:sldId id="326" r:id="rId29"/>
  </p:sldIdLst>
  <p:sldSz cx="9144000" cy="5143500" type="screen16x9"/>
  <p:notesSz cx="6858000" cy="9144000"/>
  <p:defaultTextStyle>
    <a:defPPr>
      <a:defRPr lang="id-ID"/>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4" pos="2880" userDrawn="1">
          <p15:clr>
            <a:srgbClr val="A4A3A4"/>
          </p15:clr>
        </p15:guide>
        <p15:guide id="5" orient="horz" pos="16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274E"/>
    <a:srgbClr val="FFFFFF"/>
    <a:srgbClr val="55595D"/>
    <a:srgbClr val="FF6D00"/>
    <a:srgbClr val="E09878"/>
    <a:srgbClr val="C56D46"/>
    <a:srgbClr val="DDAC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084" autoAdjust="0"/>
    <p:restoredTop sz="94660" autoAdjust="0"/>
  </p:normalViewPr>
  <p:slideViewPr>
    <p:cSldViewPr snapToGrid="0" showGuides="1">
      <p:cViewPr varScale="1">
        <p:scale>
          <a:sx n="116" d="100"/>
          <a:sy n="116" d="100"/>
        </p:scale>
        <p:origin x="102" y="390"/>
      </p:cViewPr>
      <p:guideLst>
        <p:guide pos="2880"/>
        <p:guide orient="horz" pos="162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5288"/>
    </p:cViewPr>
  </p:sorterViewPr>
  <p:notesViewPr>
    <p:cSldViewPr snapToGrid="0" showGuides="1">
      <p:cViewPr varScale="1">
        <p:scale>
          <a:sx n="67" d="100"/>
          <a:sy n="67" d="100"/>
        </p:scale>
        <p:origin x="2748"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51BF0A9-53F2-4B8B-B39E-AF90FDD41834}" type="datetimeFigureOut">
              <a:rPr lang="id-ID" smtClean="0"/>
              <a:t>22/08/2023</a:t>
            </a:fld>
            <a:endParaRPr lang="id-ID"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94708D9-5C52-4F38-89B4-7EBFBBBAB1CC}" type="slidenum">
              <a:rPr lang="id-ID" smtClean="0"/>
              <a:t>‹#›</a:t>
            </a:fld>
            <a:endParaRPr lang="id-ID" dirty="0"/>
          </a:p>
        </p:txBody>
      </p:sp>
    </p:spTree>
    <p:extLst>
      <p:ext uri="{BB962C8B-B14F-4D97-AF65-F5344CB8AC3E}">
        <p14:creationId xmlns:p14="http://schemas.microsoft.com/office/powerpoint/2010/main" val="16830459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3669DB-6376-48A2-91B6-12D8FEEBFE6F}" type="datetimeFigureOut">
              <a:rPr lang="id-ID" smtClean="0"/>
              <a:t>22/08/2023</a:t>
            </a:fld>
            <a:endParaRPr lang="id-ID"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d-ID"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169D4C4-071F-483F-815A-4531DF3FD0B7}" type="slidenum">
              <a:rPr lang="id-ID" smtClean="0"/>
              <a:t>‹#›</a:t>
            </a:fld>
            <a:endParaRPr lang="id-ID" dirty="0"/>
          </a:p>
        </p:txBody>
      </p:sp>
    </p:spTree>
    <p:extLst>
      <p:ext uri="{BB962C8B-B14F-4D97-AF65-F5344CB8AC3E}">
        <p14:creationId xmlns:p14="http://schemas.microsoft.com/office/powerpoint/2010/main" val="2536029169"/>
      </p:ext>
    </p:extLst>
  </p:cSld>
  <p:clrMap bg1="lt1" tx1="dk1" bg2="lt2" tx2="dk2" accent1="accent1" accent2="accent2" accent3="accent3" accent4="accent4" accent5="accent5" accent6="accent6" hlink="hlink" folHlink="folHlink"/>
  <p:notesStyle>
    <a:lvl1pPr marL="0" algn="l" defTabSz="685783" rtl="0" eaLnBrk="1" latinLnBrk="0" hangingPunct="1">
      <a:defRPr sz="900" kern="1200">
        <a:solidFill>
          <a:schemeClr val="tx1"/>
        </a:solidFill>
        <a:latin typeface="+mn-lt"/>
        <a:ea typeface="+mn-ea"/>
        <a:cs typeface="+mn-cs"/>
      </a:defRPr>
    </a:lvl1pPr>
    <a:lvl2pPr marL="342892" algn="l" defTabSz="685783" rtl="0" eaLnBrk="1" latinLnBrk="0" hangingPunct="1">
      <a:defRPr sz="900" kern="1200">
        <a:solidFill>
          <a:schemeClr val="tx1"/>
        </a:solidFill>
        <a:latin typeface="+mn-lt"/>
        <a:ea typeface="+mn-ea"/>
        <a:cs typeface="+mn-cs"/>
      </a:defRPr>
    </a:lvl2pPr>
    <a:lvl3pPr marL="685783" algn="l" defTabSz="685783" rtl="0" eaLnBrk="1" latinLnBrk="0" hangingPunct="1">
      <a:defRPr sz="900" kern="1200">
        <a:solidFill>
          <a:schemeClr val="tx1"/>
        </a:solidFill>
        <a:latin typeface="+mn-lt"/>
        <a:ea typeface="+mn-ea"/>
        <a:cs typeface="+mn-cs"/>
      </a:defRPr>
    </a:lvl3pPr>
    <a:lvl4pPr marL="1028675" algn="l" defTabSz="685783" rtl="0" eaLnBrk="1" latinLnBrk="0" hangingPunct="1">
      <a:defRPr sz="900" kern="1200">
        <a:solidFill>
          <a:schemeClr val="tx1"/>
        </a:solidFill>
        <a:latin typeface="+mn-lt"/>
        <a:ea typeface="+mn-ea"/>
        <a:cs typeface="+mn-cs"/>
      </a:defRPr>
    </a:lvl4pPr>
    <a:lvl5pPr marL="1371566" algn="l" defTabSz="685783" rtl="0" eaLnBrk="1" latinLnBrk="0" hangingPunct="1">
      <a:defRPr sz="900" kern="1200">
        <a:solidFill>
          <a:schemeClr val="tx1"/>
        </a:solidFill>
        <a:latin typeface="+mn-lt"/>
        <a:ea typeface="+mn-ea"/>
        <a:cs typeface="+mn-cs"/>
      </a:defRPr>
    </a:lvl5pPr>
    <a:lvl6pPr marL="1714457" algn="l" defTabSz="685783" rtl="0" eaLnBrk="1" latinLnBrk="0" hangingPunct="1">
      <a:defRPr sz="900" kern="1200">
        <a:solidFill>
          <a:schemeClr val="tx1"/>
        </a:solidFill>
        <a:latin typeface="+mn-lt"/>
        <a:ea typeface="+mn-ea"/>
        <a:cs typeface="+mn-cs"/>
      </a:defRPr>
    </a:lvl6pPr>
    <a:lvl7pPr marL="2057348" algn="l" defTabSz="685783" rtl="0" eaLnBrk="1" latinLnBrk="0" hangingPunct="1">
      <a:defRPr sz="900" kern="1200">
        <a:solidFill>
          <a:schemeClr val="tx1"/>
        </a:solidFill>
        <a:latin typeface="+mn-lt"/>
        <a:ea typeface="+mn-ea"/>
        <a:cs typeface="+mn-cs"/>
      </a:defRPr>
    </a:lvl7pPr>
    <a:lvl8pPr marL="2400240" algn="l" defTabSz="685783" rtl="0" eaLnBrk="1" latinLnBrk="0" hangingPunct="1">
      <a:defRPr sz="900" kern="1200">
        <a:solidFill>
          <a:schemeClr val="tx1"/>
        </a:solidFill>
        <a:latin typeface="+mn-lt"/>
        <a:ea typeface="+mn-ea"/>
        <a:cs typeface="+mn-cs"/>
      </a:defRPr>
    </a:lvl8pPr>
    <a:lvl9pPr marL="2743132" algn="l" defTabSz="685783"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D169D4C4-071F-483F-815A-4531DF3FD0B7}" type="slidenum">
              <a:rPr lang="id-ID" smtClean="0"/>
              <a:t>1</a:t>
            </a:fld>
            <a:endParaRPr lang="id-ID" dirty="0"/>
          </a:p>
        </p:txBody>
      </p:sp>
    </p:spTree>
    <p:extLst>
      <p:ext uri="{BB962C8B-B14F-4D97-AF65-F5344CB8AC3E}">
        <p14:creationId xmlns:p14="http://schemas.microsoft.com/office/powerpoint/2010/main" val="15898889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D169D4C4-071F-483F-815A-4531DF3FD0B7}" type="slidenum">
              <a:rPr lang="id-ID" smtClean="0"/>
              <a:t>3</a:t>
            </a:fld>
            <a:endParaRPr lang="id-ID" dirty="0"/>
          </a:p>
        </p:txBody>
      </p:sp>
    </p:spTree>
    <p:extLst>
      <p:ext uri="{BB962C8B-B14F-4D97-AF65-F5344CB8AC3E}">
        <p14:creationId xmlns:p14="http://schemas.microsoft.com/office/powerpoint/2010/main" val="1834312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D169D4C4-071F-483F-815A-4531DF3FD0B7}" type="slidenum">
              <a:rPr lang="id-ID" smtClean="0"/>
              <a:t>4</a:t>
            </a:fld>
            <a:endParaRPr lang="id-ID" dirty="0"/>
          </a:p>
        </p:txBody>
      </p:sp>
    </p:spTree>
    <p:extLst>
      <p:ext uri="{BB962C8B-B14F-4D97-AF65-F5344CB8AC3E}">
        <p14:creationId xmlns:p14="http://schemas.microsoft.com/office/powerpoint/2010/main" val="1610077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D169D4C4-071F-483F-815A-4531DF3FD0B7}" type="slidenum">
              <a:rPr lang="id-ID" smtClean="0"/>
              <a:t>5</a:t>
            </a:fld>
            <a:endParaRPr lang="id-ID" dirty="0"/>
          </a:p>
        </p:txBody>
      </p:sp>
    </p:spTree>
    <p:extLst>
      <p:ext uri="{BB962C8B-B14F-4D97-AF65-F5344CB8AC3E}">
        <p14:creationId xmlns:p14="http://schemas.microsoft.com/office/powerpoint/2010/main" val="256272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D169D4C4-071F-483F-815A-4531DF3FD0B7}" type="slidenum">
              <a:rPr lang="id-ID" smtClean="0"/>
              <a:t>6</a:t>
            </a:fld>
            <a:endParaRPr lang="id-ID" dirty="0"/>
          </a:p>
        </p:txBody>
      </p:sp>
    </p:spTree>
    <p:extLst>
      <p:ext uri="{BB962C8B-B14F-4D97-AF65-F5344CB8AC3E}">
        <p14:creationId xmlns:p14="http://schemas.microsoft.com/office/powerpoint/2010/main" val="33173938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D169D4C4-071F-483F-815A-4531DF3FD0B7}" type="slidenum">
              <a:rPr lang="id-ID" smtClean="0"/>
              <a:t>8</a:t>
            </a:fld>
            <a:endParaRPr lang="id-ID" dirty="0"/>
          </a:p>
        </p:txBody>
      </p:sp>
    </p:spTree>
    <p:extLst>
      <p:ext uri="{BB962C8B-B14F-4D97-AF65-F5344CB8AC3E}">
        <p14:creationId xmlns:p14="http://schemas.microsoft.com/office/powerpoint/2010/main" val="18945499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D169D4C4-071F-483F-815A-4531DF3FD0B7}" type="slidenum">
              <a:rPr lang="id-ID" smtClean="0"/>
              <a:t>9</a:t>
            </a:fld>
            <a:endParaRPr lang="id-ID" dirty="0"/>
          </a:p>
        </p:txBody>
      </p:sp>
    </p:spTree>
    <p:extLst>
      <p:ext uri="{BB962C8B-B14F-4D97-AF65-F5344CB8AC3E}">
        <p14:creationId xmlns:p14="http://schemas.microsoft.com/office/powerpoint/2010/main" val="1758850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D169D4C4-071F-483F-815A-4531DF3FD0B7}" type="slidenum">
              <a:rPr lang="id-ID" smtClean="0"/>
              <a:t>10</a:t>
            </a:fld>
            <a:endParaRPr lang="id-ID" dirty="0"/>
          </a:p>
        </p:txBody>
      </p:sp>
    </p:spTree>
    <p:extLst>
      <p:ext uri="{BB962C8B-B14F-4D97-AF65-F5344CB8AC3E}">
        <p14:creationId xmlns:p14="http://schemas.microsoft.com/office/powerpoint/2010/main" val="31899464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D169D4C4-071F-483F-815A-4531DF3FD0B7}" type="slidenum">
              <a:rPr lang="id-ID" smtClean="0"/>
              <a:t>11</a:t>
            </a:fld>
            <a:endParaRPr lang="id-ID" dirty="0"/>
          </a:p>
        </p:txBody>
      </p:sp>
    </p:spTree>
    <p:extLst>
      <p:ext uri="{BB962C8B-B14F-4D97-AF65-F5344CB8AC3E}">
        <p14:creationId xmlns:p14="http://schemas.microsoft.com/office/powerpoint/2010/main" val="25150823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C764DE79-268F-4C1A-8933-263129D2AF90}" type="datetimeFigureOut">
              <a:rPr lang="en-US"/>
              <a:t>8/22/2023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a:t>‹#›</a:t>
            </a:fld>
            <a:endParaRPr lang="en-US" dirty="0"/>
          </a:p>
        </p:txBody>
      </p:sp>
    </p:spTree>
    <p:extLst>
      <p:ext uri="{BB962C8B-B14F-4D97-AF65-F5344CB8AC3E}">
        <p14:creationId xmlns:p14="http://schemas.microsoft.com/office/powerpoint/2010/main" val="35931108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C764DE79-268F-4C1A-8933-263129D2AF90}" type="datetimeFigureOut">
              <a:rPr lang="en-US"/>
              <a:t>8/22/2023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a:t>‹#›</a:t>
            </a:fld>
            <a:endParaRPr lang="en-US" dirty="0"/>
          </a:p>
        </p:txBody>
      </p:sp>
    </p:spTree>
    <p:extLst>
      <p:ext uri="{BB962C8B-B14F-4D97-AF65-F5344CB8AC3E}">
        <p14:creationId xmlns:p14="http://schemas.microsoft.com/office/powerpoint/2010/main" val="1311291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a:t>‹#›</a:t>
            </a:fld>
            <a:endParaRPr lang="en-US" dirty="0"/>
          </a:p>
        </p:txBody>
      </p:sp>
    </p:spTree>
    <p:extLst>
      <p:ext uri="{BB962C8B-B14F-4D97-AF65-F5344CB8AC3E}">
        <p14:creationId xmlns:p14="http://schemas.microsoft.com/office/powerpoint/2010/main" val="4314969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3" name="Picture Placeholder 2"/>
          <p:cNvSpPr>
            <a:spLocks noGrp="1"/>
          </p:cNvSpPr>
          <p:nvPr>
            <p:ph type="pic" sz="quarter" idx="10"/>
          </p:nvPr>
        </p:nvSpPr>
        <p:spPr>
          <a:xfrm>
            <a:off x="0" y="0"/>
            <a:ext cx="9144000" cy="5143500"/>
          </a:xfrm>
          <a:prstGeom prst="rect">
            <a:avLst/>
          </a:prstGeom>
        </p:spPr>
        <p:txBody>
          <a:bodyPr/>
          <a:lstStyle/>
          <a:p>
            <a:endParaRPr lang="id-ID" dirty="0"/>
          </a:p>
        </p:txBody>
      </p:sp>
    </p:spTree>
    <p:extLst>
      <p:ext uri="{BB962C8B-B14F-4D97-AF65-F5344CB8AC3E}">
        <p14:creationId xmlns:p14="http://schemas.microsoft.com/office/powerpoint/2010/main" val="2275721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Tree>
    <p:extLst>
      <p:ext uri="{BB962C8B-B14F-4D97-AF65-F5344CB8AC3E}">
        <p14:creationId xmlns:p14="http://schemas.microsoft.com/office/powerpoint/2010/main" val="4176636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2" y="1440980"/>
            <a:ext cx="5079569" cy="2766810"/>
          </a:xfrm>
          <a:prstGeom prst="rect">
            <a:avLst/>
          </a:prstGeom>
        </p:spPr>
        <p:txBody>
          <a:bodyPr/>
          <a:lstStyle/>
          <a:p>
            <a:endParaRPr lang="id-ID" dirty="0"/>
          </a:p>
        </p:txBody>
      </p:sp>
    </p:spTree>
    <p:extLst>
      <p:ext uri="{BB962C8B-B14F-4D97-AF65-F5344CB8AC3E}">
        <p14:creationId xmlns:p14="http://schemas.microsoft.com/office/powerpoint/2010/main" val="750100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nodePh="1">
                                  <p:stCondLst>
                                    <p:cond delay="0"/>
                                  </p:stCondLst>
                                  <p:endCondLst>
                                    <p:cond evt="begin" delay="0">
                                      <p:tn val="5"/>
                                    </p:cond>
                                  </p:end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1"/>
            <a:ext cx="9144000" cy="4548851"/>
          </a:xfrm>
          <a:prstGeom prst="rect">
            <a:avLst/>
          </a:prstGeom>
        </p:spPr>
        <p:txBody>
          <a:bodyPr/>
          <a:lstStyle/>
          <a:p>
            <a:endParaRPr lang="id-ID" dirty="0"/>
          </a:p>
        </p:txBody>
      </p:sp>
    </p:spTree>
    <p:extLst>
      <p:ext uri="{BB962C8B-B14F-4D97-AF65-F5344CB8AC3E}">
        <p14:creationId xmlns:p14="http://schemas.microsoft.com/office/powerpoint/2010/main" val="76743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2571750"/>
          </a:xfrm>
          <a:prstGeom prst="rect">
            <a:avLst/>
          </a:prstGeom>
        </p:spPr>
        <p:txBody>
          <a:bodyPr/>
          <a:lstStyle/>
          <a:p>
            <a:endParaRPr lang="id-ID" dirty="0"/>
          </a:p>
        </p:txBody>
      </p:sp>
    </p:spTree>
    <p:extLst>
      <p:ext uri="{BB962C8B-B14F-4D97-AF65-F5344CB8AC3E}">
        <p14:creationId xmlns:p14="http://schemas.microsoft.com/office/powerpoint/2010/main" val="1736727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121799" y="1"/>
            <a:ext cx="4022203" cy="4192929"/>
          </a:xfrm>
          <a:prstGeom prst="rect">
            <a:avLst/>
          </a:prstGeom>
        </p:spPr>
        <p:txBody>
          <a:bodyPr/>
          <a:lstStyle/>
          <a:p>
            <a:endParaRPr lang="id-ID" dirty="0"/>
          </a:p>
        </p:txBody>
      </p:sp>
    </p:spTree>
    <p:extLst>
      <p:ext uri="{BB962C8B-B14F-4D97-AF65-F5344CB8AC3E}">
        <p14:creationId xmlns:p14="http://schemas.microsoft.com/office/powerpoint/2010/main" val="1776674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4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 y="1489841"/>
            <a:ext cx="9144000" cy="2698814"/>
          </a:xfrm>
          <a:prstGeom prst="rect">
            <a:avLst/>
          </a:prstGeom>
        </p:spPr>
        <p:txBody>
          <a:bodyPr/>
          <a:lstStyle/>
          <a:p>
            <a:endParaRPr lang="id-ID" dirty="0"/>
          </a:p>
        </p:txBody>
      </p:sp>
    </p:spTree>
    <p:extLst>
      <p:ext uri="{BB962C8B-B14F-4D97-AF65-F5344CB8AC3E}">
        <p14:creationId xmlns:p14="http://schemas.microsoft.com/office/powerpoint/2010/main" val="4097740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2_Title Slid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1" y="1"/>
            <a:ext cx="3490547" cy="4536831"/>
          </a:xfrm>
          <a:prstGeom prst="rect">
            <a:avLst/>
          </a:prstGeom>
        </p:spPr>
        <p:txBody>
          <a:bodyPr/>
          <a:lstStyle/>
          <a:p>
            <a:endParaRPr lang="id-ID" dirty="0"/>
          </a:p>
        </p:txBody>
      </p:sp>
    </p:spTree>
    <p:extLst>
      <p:ext uri="{BB962C8B-B14F-4D97-AF65-F5344CB8AC3E}">
        <p14:creationId xmlns:p14="http://schemas.microsoft.com/office/powerpoint/2010/main" val="748335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a:t>‹#›</a:t>
            </a:fld>
            <a:endParaRPr lang="en-US" dirty="0"/>
          </a:p>
        </p:txBody>
      </p:sp>
    </p:spTree>
    <p:extLst>
      <p:ext uri="{BB962C8B-B14F-4D97-AF65-F5344CB8AC3E}">
        <p14:creationId xmlns:p14="http://schemas.microsoft.com/office/powerpoint/2010/main" val="20254532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_blank">
    <p:spTree>
      <p:nvGrpSpPr>
        <p:cNvPr id="1" name=""/>
        <p:cNvGrpSpPr/>
        <p:nvPr/>
      </p:nvGrpSpPr>
      <p:grpSpPr>
        <a:xfrm>
          <a:off x="0" y="0"/>
          <a:ext cx="0" cy="0"/>
          <a:chOff x="0" y="0"/>
          <a:chExt cx="0" cy="0"/>
        </a:xfrm>
      </p:grpSpPr>
      <p:sp>
        <p:nvSpPr>
          <p:cNvPr id="4" name="Rectangle 5"/>
          <p:cNvSpPr/>
          <p:nvPr userDrawn="1"/>
        </p:nvSpPr>
        <p:spPr>
          <a:xfrm>
            <a:off x="-8793" y="1"/>
            <a:ext cx="4580792" cy="4556498"/>
          </a:xfrm>
          <a:custGeom>
            <a:avLst/>
            <a:gdLst>
              <a:gd name="connsiteX0" fmla="*/ 0 w 6095999"/>
              <a:gd name="connsiteY0" fmla="*/ 0 h 5594684"/>
              <a:gd name="connsiteX1" fmla="*/ 6095999 w 6095999"/>
              <a:gd name="connsiteY1" fmla="*/ 0 h 5594684"/>
              <a:gd name="connsiteX2" fmla="*/ 6095999 w 6095999"/>
              <a:gd name="connsiteY2" fmla="*/ 5594684 h 5594684"/>
              <a:gd name="connsiteX3" fmla="*/ 0 w 6095999"/>
              <a:gd name="connsiteY3" fmla="*/ 5594684 h 5594684"/>
              <a:gd name="connsiteX4" fmla="*/ 0 w 6095999"/>
              <a:gd name="connsiteY4" fmla="*/ 0 h 5594684"/>
              <a:gd name="connsiteX0" fmla="*/ 0 w 6095999"/>
              <a:gd name="connsiteY0" fmla="*/ 0 h 6063607"/>
              <a:gd name="connsiteX1" fmla="*/ 6095999 w 6095999"/>
              <a:gd name="connsiteY1" fmla="*/ 0 h 6063607"/>
              <a:gd name="connsiteX2" fmla="*/ 3235568 w 6095999"/>
              <a:gd name="connsiteY2" fmla="*/ 6063607 h 6063607"/>
              <a:gd name="connsiteX3" fmla="*/ 0 w 6095999"/>
              <a:gd name="connsiteY3" fmla="*/ 5594684 h 6063607"/>
              <a:gd name="connsiteX4" fmla="*/ 0 w 6095999"/>
              <a:gd name="connsiteY4" fmla="*/ 0 h 6063607"/>
              <a:gd name="connsiteX0" fmla="*/ 11723 w 6107722"/>
              <a:gd name="connsiteY0" fmla="*/ 0 h 6075330"/>
              <a:gd name="connsiteX1" fmla="*/ 6107722 w 6107722"/>
              <a:gd name="connsiteY1" fmla="*/ 0 h 6075330"/>
              <a:gd name="connsiteX2" fmla="*/ 3247291 w 6107722"/>
              <a:gd name="connsiteY2" fmla="*/ 6063607 h 6075330"/>
              <a:gd name="connsiteX3" fmla="*/ 0 w 6107722"/>
              <a:gd name="connsiteY3" fmla="*/ 6075330 h 6075330"/>
              <a:gd name="connsiteX4" fmla="*/ 11723 w 6107722"/>
              <a:gd name="connsiteY4" fmla="*/ 0 h 60753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07722" h="6075330">
                <a:moveTo>
                  <a:pt x="11723" y="0"/>
                </a:moveTo>
                <a:lnTo>
                  <a:pt x="6107722" y="0"/>
                </a:lnTo>
                <a:lnTo>
                  <a:pt x="3247291" y="6063607"/>
                </a:lnTo>
                <a:lnTo>
                  <a:pt x="0" y="6075330"/>
                </a:lnTo>
                <a:cubicBezTo>
                  <a:pt x="3908" y="4050220"/>
                  <a:pt x="7815" y="2025110"/>
                  <a:pt x="11723" y="0"/>
                </a:cubicBezTo>
                <a:close/>
              </a:path>
            </a:pathLst>
          </a:custGeom>
          <a:solidFill>
            <a:srgbClr val="542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3" name="Picture Placeholder 2"/>
          <p:cNvSpPr>
            <a:spLocks noGrp="1"/>
          </p:cNvSpPr>
          <p:nvPr>
            <p:ph type="pic" sz="quarter" idx="10"/>
          </p:nvPr>
        </p:nvSpPr>
        <p:spPr>
          <a:xfrm>
            <a:off x="1627127" y="955100"/>
            <a:ext cx="2699055" cy="2699055"/>
          </a:xfrm>
          <a:prstGeom prst="ellipse">
            <a:avLst/>
          </a:prstGeom>
        </p:spPr>
        <p:txBody>
          <a:bodyPr/>
          <a:lstStyle/>
          <a:p>
            <a:endParaRPr lang="id-ID" dirty="0"/>
          </a:p>
        </p:txBody>
      </p:sp>
    </p:spTree>
    <p:extLst>
      <p:ext uri="{BB962C8B-B14F-4D97-AF65-F5344CB8AC3E}">
        <p14:creationId xmlns:p14="http://schemas.microsoft.com/office/powerpoint/2010/main" val="2933573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30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4035670" y="949570"/>
            <a:ext cx="5108330" cy="2703635"/>
          </a:xfrm>
          <a:prstGeom prst="rect">
            <a:avLst/>
          </a:prstGeom>
        </p:spPr>
        <p:txBody>
          <a:bodyPr/>
          <a:lstStyle/>
          <a:p>
            <a:endParaRPr lang="id-ID" dirty="0"/>
          </a:p>
        </p:txBody>
      </p:sp>
    </p:spTree>
    <p:extLst>
      <p:ext uri="{BB962C8B-B14F-4D97-AF65-F5344CB8AC3E}">
        <p14:creationId xmlns:p14="http://schemas.microsoft.com/office/powerpoint/2010/main" val="1876912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6_Title Slide">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1" y="1671122"/>
            <a:ext cx="4569143" cy="2243381"/>
          </a:xfrm>
          <a:prstGeom prst="rect">
            <a:avLst/>
          </a:prstGeom>
        </p:spPr>
        <p:txBody>
          <a:bodyPr/>
          <a:lstStyle/>
          <a:p>
            <a:endParaRPr lang="id-ID" dirty="0"/>
          </a:p>
        </p:txBody>
      </p:sp>
    </p:spTree>
    <p:extLst>
      <p:ext uri="{BB962C8B-B14F-4D97-AF65-F5344CB8AC3E}">
        <p14:creationId xmlns:p14="http://schemas.microsoft.com/office/powerpoint/2010/main" val="2893472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7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131324" y="1"/>
            <a:ext cx="4012676" cy="1489166"/>
          </a:xfrm>
          <a:prstGeom prst="rect">
            <a:avLst/>
          </a:prstGeom>
        </p:spPr>
        <p:txBody>
          <a:bodyPr/>
          <a:lstStyle/>
          <a:p>
            <a:endParaRPr lang="id-ID" dirty="0"/>
          </a:p>
        </p:txBody>
      </p:sp>
      <p:sp>
        <p:nvSpPr>
          <p:cNvPr id="8" name="Picture Placeholder 2"/>
          <p:cNvSpPr>
            <a:spLocks noGrp="1"/>
          </p:cNvSpPr>
          <p:nvPr>
            <p:ph type="pic" sz="quarter" idx="11"/>
          </p:nvPr>
        </p:nvSpPr>
        <p:spPr>
          <a:xfrm>
            <a:off x="5131324" y="1489165"/>
            <a:ext cx="4012676" cy="1489166"/>
          </a:xfrm>
          <a:prstGeom prst="rect">
            <a:avLst/>
          </a:prstGeom>
        </p:spPr>
        <p:txBody>
          <a:bodyPr/>
          <a:lstStyle/>
          <a:p>
            <a:endParaRPr lang="id-ID" dirty="0"/>
          </a:p>
        </p:txBody>
      </p:sp>
      <p:sp>
        <p:nvSpPr>
          <p:cNvPr id="10" name="Picture Placeholder 2"/>
          <p:cNvSpPr>
            <a:spLocks noGrp="1"/>
          </p:cNvSpPr>
          <p:nvPr>
            <p:ph type="pic" sz="quarter" idx="12"/>
          </p:nvPr>
        </p:nvSpPr>
        <p:spPr>
          <a:xfrm>
            <a:off x="5131324" y="2978331"/>
            <a:ext cx="4012676" cy="1489166"/>
          </a:xfrm>
          <a:prstGeom prst="rect">
            <a:avLst/>
          </a:prstGeom>
        </p:spPr>
        <p:txBody>
          <a:bodyPr/>
          <a:lstStyle/>
          <a:p>
            <a:endParaRPr lang="id-ID" dirty="0"/>
          </a:p>
        </p:txBody>
      </p:sp>
    </p:spTree>
    <p:extLst>
      <p:ext uri="{BB962C8B-B14F-4D97-AF65-F5344CB8AC3E}">
        <p14:creationId xmlns:p14="http://schemas.microsoft.com/office/powerpoint/2010/main" val="829148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500"/>
                                        <p:tgtEl>
                                          <p:spTgt spid="3"/>
                                        </p:tgtEl>
                                      </p:cBhvr>
                                    </p:animEffect>
                                  </p:childTnLst>
                                </p:cTn>
                              </p:par>
                            </p:childTnLst>
                          </p:cTn>
                        </p:par>
                        <p:par>
                          <p:cTn id="8" fill="hold">
                            <p:stCondLst>
                              <p:cond delay="500"/>
                            </p:stCondLst>
                            <p:childTnLst>
                              <p:par>
                                <p:cTn id="9" presetID="22" presetClass="entr" presetSubtype="2" fill="hold" grpId="0" nodeType="afterEffect" nodePh="1">
                                  <p:stCondLst>
                                    <p:cond delay="0"/>
                                  </p:stCondLst>
                                  <p:endCondLst>
                                    <p:cond evt="begin" delay="0">
                                      <p:tn val="9"/>
                                    </p:cond>
                                  </p:endCondLst>
                                  <p:childTnLst>
                                    <p:set>
                                      <p:cBhvr>
                                        <p:cTn id="10" dur="1" fill="hold">
                                          <p:stCondLst>
                                            <p:cond delay="0"/>
                                          </p:stCondLst>
                                        </p:cTn>
                                        <p:tgtEl>
                                          <p:spTgt spid="8"/>
                                        </p:tgtEl>
                                        <p:attrNameLst>
                                          <p:attrName>style.visibility</p:attrName>
                                        </p:attrNameLst>
                                      </p:cBhvr>
                                      <p:to>
                                        <p:strVal val="visible"/>
                                      </p:to>
                                    </p:set>
                                    <p:animEffect transition="in" filter="wipe(right)">
                                      <p:cBhvr>
                                        <p:cTn id="11" dur="500"/>
                                        <p:tgtEl>
                                          <p:spTgt spid="8"/>
                                        </p:tgtEl>
                                      </p:cBhvr>
                                    </p:animEffect>
                                  </p:childTnLst>
                                </p:cTn>
                              </p:par>
                            </p:childTnLst>
                          </p:cTn>
                        </p:par>
                        <p:par>
                          <p:cTn id="12" fill="hold">
                            <p:stCondLst>
                              <p:cond delay="1000"/>
                            </p:stCondLst>
                            <p:childTnLst>
                              <p:par>
                                <p:cTn id="13" presetID="22" presetClass="entr" presetSubtype="2" fill="hold" grpId="0" nodeType="afterEffect" nodePh="1">
                                  <p:stCondLst>
                                    <p:cond delay="0"/>
                                  </p:stCondLst>
                                  <p:endCondLst>
                                    <p:cond evt="begin" delay="0">
                                      <p:tn val="13"/>
                                    </p:cond>
                                  </p:endCondLst>
                                  <p:childTnLst>
                                    <p:set>
                                      <p:cBhvr>
                                        <p:cTn id="14" dur="1" fill="hold">
                                          <p:stCondLst>
                                            <p:cond delay="0"/>
                                          </p:stCondLst>
                                        </p:cTn>
                                        <p:tgtEl>
                                          <p:spTgt spid="10"/>
                                        </p:tgtEl>
                                        <p:attrNameLst>
                                          <p:attrName>style.visibility</p:attrName>
                                        </p:attrNameLst>
                                      </p:cBhvr>
                                      <p:to>
                                        <p:strVal val="visible"/>
                                      </p:to>
                                    </p:set>
                                    <p:animEffect transition="in" filter="wipe(right)">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10"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4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787744" y="1"/>
            <a:ext cx="7562336" cy="4559643"/>
          </a:xfrm>
          <a:prstGeom prst="rect">
            <a:avLst/>
          </a:prstGeom>
        </p:spPr>
        <p:txBody>
          <a:bodyPr/>
          <a:lstStyle/>
          <a:p>
            <a:endParaRPr lang="id-ID" dirty="0"/>
          </a:p>
        </p:txBody>
      </p:sp>
    </p:spTree>
    <p:extLst>
      <p:ext uri="{BB962C8B-B14F-4D97-AF65-F5344CB8AC3E}">
        <p14:creationId xmlns:p14="http://schemas.microsoft.com/office/powerpoint/2010/main" val="4273522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nodePh="1">
                                  <p:stCondLst>
                                    <p:cond delay="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4574894" y="1477109"/>
            <a:ext cx="4569107" cy="2711547"/>
          </a:xfrm>
          <a:prstGeom prst="rect">
            <a:avLst/>
          </a:prstGeom>
        </p:spPr>
        <p:txBody>
          <a:bodyPr/>
          <a:lstStyle/>
          <a:p>
            <a:endParaRPr lang="id-ID" dirty="0"/>
          </a:p>
        </p:txBody>
      </p:sp>
    </p:spTree>
    <p:extLst>
      <p:ext uri="{BB962C8B-B14F-4D97-AF65-F5344CB8AC3E}">
        <p14:creationId xmlns:p14="http://schemas.microsoft.com/office/powerpoint/2010/main" val="2463062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122505" y="1"/>
            <a:ext cx="3021496" cy="4536077"/>
          </a:xfrm>
          <a:prstGeom prst="rect">
            <a:avLst/>
          </a:prstGeom>
        </p:spPr>
        <p:txBody>
          <a:bodyPr/>
          <a:lstStyle/>
          <a:p>
            <a:endParaRPr lang="id-ID" dirty="0"/>
          </a:p>
        </p:txBody>
      </p:sp>
    </p:spTree>
    <p:extLst>
      <p:ext uri="{BB962C8B-B14F-4D97-AF65-F5344CB8AC3E}">
        <p14:creationId xmlns:p14="http://schemas.microsoft.com/office/powerpoint/2010/main" val="2786338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4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59415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35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94657" y="1283014"/>
            <a:ext cx="7565571" cy="2363702"/>
          </a:xfrm>
          <a:prstGeom prst="rect">
            <a:avLst/>
          </a:prstGeom>
        </p:spPr>
        <p:txBody>
          <a:bodyPr/>
          <a:lstStyle/>
          <a:p>
            <a:endParaRPr lang="id-ID" dirty="0"/>
          </a:p>
        </p:txBody>
      </p:sp>
    </p:spTree>
    <p:extLst>
      <p:ext uri="{BB962C8B-B14F-4D97-AF65-F5344CB8AC3E}">
        <p14:creationId xmlns:p14="http://schemas.microsoft.com/office/powerpoint/2010/main" val="3810358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a:t>‹#›</a:t>
            </a:fld>
            <a:endParaRPr lang="en-US" dirty="0"/>
          </a:p>
        </p:txBody>
      </p:sp>
    </p:spTree>
    <p:extLst>
      <p:ext uri="{BB962C8B-B14F-4D97-AF65-F5344CB8AC3E}">
        <p14:creationId xmlns:p14="http://schemas.microsoft.com/office/powerpoint/2010/main" val="19502999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a:t>‹#›</a:t>
            </a:fld>
            <a:endParaRPr lang="en-US" dirty="0"/>
          </a:p>
        </p:txBody>
      </p:sp>
    </p:spTree>
    <p:extLst>
      <p:ext uri="{BB962C8B-B14F-4D97-AF65-F5344CB8AC3E}">
        <p14:creationId xmlns:p14="http://schemas.microsoft.com/office/powerpoint/2010/main" val="9905968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a:t>‹#›</a:t>
            </a:fld>
            <a:endParaRPr lang="en-US" dirty="0"/>
          </a:p>
        </p:txBody>
      </p:sp>
    </p:spTree>
    <p:extLst>
      <p:ext uri="{BB962C8B-B14F-4D97-AF65-F5344CB8AC3E}">
        <p14:creationId xmlns:p14="http://schemas.microsoft.com/office/powerpoint/2010/main" val="372042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a:t>‹#›</a:t>
            </a:fld>
            <a:endParaRPr lang="en-US" dirty="0"/>
          </a:p>
        </p:txBody>
      </p:sp>
    </p:spTree>
    <p:extLst>
      <p:ext uri="{BB962C8B-B14F-4D97-AF65-F5344CB8AC3E}">
        <p14:creationId xmlns:p14="http://schemas.microsoft.com/office/powerpoint/2010/main" val="36536011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a:t>‹#›</a:t>
            </a:fld>
            <a:endParaRPr lang="en-US" dirty="0"/>
          </a:p>
        </p:txBody>
      </p:sp>
    </p:spTree>
    <p:extLst>
      <p:ext uri="{BB962C8B-B14F-4D97-AF65-F5344CB8AC3E}">
        <p14:creationId xmlns:p14="http://schemas.microsoft.com/office/powerpoint/2010/main" val="28518666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a:t>‹#›</a:t>
            </a:fld>
            <a:endParaRPr lang="en-US" dirty="0"/>
          </a:p>
        </p:txBody>
      </p:sp>
    </p:spTree>
    <p:extLst>
      <p:ext uri="{BB962C8B-B14F-4D97-AF65-F5344CB8AC3E}">
        <p14:creationId xmlns:p14="http://schemas.microsoft.com/office/powerpoint/2010/main" val="21952985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Click icon to add picture</a:t>
            </a:r>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a:t>‹#›</a:t>
            </a:fld>
            <a:endParaRPr lang="en-US" dirty="0"/>
          </a:p>
        </p:txBody>
      </p:sp>
    </p:spTree>
    <p:extLst>
      <p:ext uri="{BB962C8B-B14F-4D97-AF65-F5344CB8AC3E}">
        <p14:creationId xmlns:p14="http://schemas.microsoft.com/office/powerpoint/2010/main" val="37536875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48F63A3B-78C7-47BE-AE5E-E10140E04643}" type="slidenum">
              <a:rPr lang="en-US" smtClean="0"/>
              <a:t>‹#›</a:t>
            </a:fld>
            <a:endParaRPr lang="en-US" dirty="0"/>
          </a:p>
        </p:txBody>
      </p:sp>
      <p:cxnSp>
        <p:nvCxnSpPr>
          <p:cNvPr id="8" name="Straight Connector 7"/>
          <p:cNvCxnSpPr/>
          <p:nvPr userDrawn="1"/>
        </p:nvCxnSpPr>
        <p:spPr>
          <a:xfrm>
            <a:off x="794723" y="4548467"/>
            <a:ext cx="757607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2420152" y="4671933"/>
            <a:ext cx="1482537" cy="200055"/>
          </a:xfrm>
          <a:prstGeom prst="rect">
            <a:avLst/>
          </a:prstGeom>
          <a:noFill/>
        </p:spPr>
        <p:txBody>
          <a:bodyPr wrap="square" rtlCol="0">
            <a:spAutoFit/>
          </a:bodyPr>
          <a:lstStyle/>
          <a:p>
            <a:pPr algn="l"/>
            <a:r>
              <a:rPr lang="en-GB" sz="700" b="0" i="0" dirty="0">
                <a:solidFill>
                  <a:srgbClr val="55595D"/>
                </a:solidFill>
                <a:effectLst/>
                <a:latin typeface="Chevin Pro Medium" panose="020F0603030000060003" pitchFamily="34" charset="0"/>
              </a:rPr>
              <a:t>Tel. 0345 270 0123</a:t>
            </a:r>
            <a:endParaRPr lang="id-ID" sz="700" b="0" dirty="0">
              <a:solidFill>
                <a:srgbClr val="55595D"/>
              </a:solidFill>
              <a:latin typeface="Chevin Pro Medium" panose="020F0603030000060003" pitchFamily="34" charset="0"/>
            </a:endParaRPr>
          </a:p>
        </p:txBody>
      </p:sp>
      <p:sp>
        <p:nvSpPr>
          <p:cNvPr id="11" name="TextBox 10"/>
          <p:cNvSpPr txBox="1"/>
          <p:nvPr userDrawn="1"/>
        </p:nvSpPr>
        <p:spPr>
          <a:xfrm>
            <a:off x="4423148" y="4654570"/>
            <a:ext cx="1761441" cy="200055"/>
          </a:xfrm>
          <a:prstGeom prst="rect">
            <a:avLst/>
          </a:prstGeom>
          <a:noFill/>
        </p:spPr>
        <p:txBody>
          <a:bodyPr wrap="square" rtlCol="0">
            <a:spAutoFit/>
          </a:bodyPr>
          <a:lstStyle/>
          <a:p>
            <a:pPr algn="ctr"/>
            <a:r>
              <a:rPr lang="id-ID" sz="700" b="0" dirty="0">
                <a:solidFill>
                  <a:srgbClr val="55595D"/>
                </a:solidFill>
                <a:latin typeface="Chevin Pro Medium" panose="020F0603030000060003" pitchFamily="34" charset="0"/>
              </a:rPr>
              <a:t>Email: pdpassport</a:t>
            </a:r>
            <a:r>
              <a:rPr lang="id-ID" sz="700" b="0" dirty="0">
                <a:solidFill>
                  <a:schemeClr val="tx2"/>
                </a:solidFill>
                <a:latin typeface="Chevin Pro Medium" panose="020F0603030000060003" pitchFamily="34" charset="0"/>
              </a:rPr>
              <a:t>@sqa.org.uk</a:t>
            </a:r>
          </a:p>
        </p:txBody>
      </p:sp>
      <p:sp>
        <p:nvSpPr>
          <p:cNvPr id="12" name="TextBox 11"/>
          <p:cNvSpPr txBox="1"/>
          <p:nvPr userDrawn="1"/>
        </p:nvSpPr>
        <p:spPr>
          <a:xfrm>
            <a:off x="6983954" y="4654570"/>
            <a:ext cx="1482537" cy="215444"/>
          </a:xfrm>
          <a:prstGeom prst="rect">
            <a:avLst/>
          </a:prstGeom>
          <a:noFill/>
        </p:spPr>
        <p:txBody>
          <a:bodyPr wrap="square" rtlCol="0">
            <a:spAutoFit/>
          </a:bodyPr>
          <a:lstStyle/>
          <a:p>
            <a:pPr algn="r"/>
            <a:r>
              <a:rPr lang="id-ID" sz="700" b="0" dirty="0">
                <a:solidFill>
                  <a:schemeClr val="tx2"/>
                </a:solidFill>
                <a:latin typeface="Chevin Pro Medium" panose="020F0603030000060003" pitchFamily="34" charset="0"/>
              </a:rPr>
              <a:t>www</a:t>
            </a:r>
            <a:r>
              <a:rPr lang="id-ID" sz="750" b="0" dirty="0">
                <a:solidFill>
                  <a:schemeClr val="tx2"/>
                </a:solidFill>
                <a:latin typeface="+mn-lt"/>
              </a:rPr>
              <a:t>.pdpassport.com</a:t>
            </a:r>
            <a:endParaRPr lang="id-ID" sz="450" b="0" dirty="0">
              <a:solidFill>
                <a:schemeClr val="tx2"/>
              </a:solidFill>
              <a:latin typeface="+mn-lt"/>
            </a:endParaRPr>
          </a:p>
        </p:txBody>
      </p:sp>
      <p:pic>
        <p:nvPicPr>
          <p:cNvPr id="14" name="Picture 13">
            <a:extLst>
              <a:ext uri="{FF2B5EF4-FFF2-40B4-BE49-F238E27FC236}">
                <a16:creationId xmlns:a16="http://schemas.microsoft.com/office/drawing/2014/main" id="{BD843FD4-C164-E94E-B748-6A8B61386853}"/>
              </a:ext>
            </a:extLst>
          </p:cNvPr>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808815" y="4632723"/>
            <a:ext cx="890587" cy="385732"/>
          </a:xfrm>
          <a:prstGeom prst="rect">
            <a:avLst/>
          </a:prstGeom>
        </p:spPr>
      </p:pic>
    </p:spTree>
    <p:extLst>
      <p:ext uri="{BB962C8B-B14F-4D97-AF65-F5344CB8AC3E}">
        <p14:creationId xmlns:p14="http://schemas.microsoft.com/office/powerpoint/2010/main" val="1812703772"/>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 id="2147483733" r:id="rId18"/>
    <p:sldLayoutId id="2147483736" r:id="rId19"/>
    <p:sldLayoutId id="2147483743" r:id="rId20"/>
    <p:sldLayoutId id="2147483749" r:id="rId21"/>
    <p:sldLayoutId id="2147483752" r:id="rId22"/>
    <p:sldLayoutId id="2147483754" r:id="rId23"/>
    <p:sldLayoutId id="2147483770" r:id="rId24"/>
    <p:sldLayoutId id="2147483650" r:id="rId25"/>
    <p:sldLayoutId id="2147483658" r:id="rId26"/>
    <p:sldLayoutId id="2147483684" r:id="rId27"/>
    <p:sldLayoutId id="2147483771" r:id="rId28"/>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6.xml"/><Relationship Id="rId4" Type="http://schemas.openxmlformats.org/officeDocument/2006/relationships/image" Target="../media/image3.emf"/></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7.pn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4.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5.xml"/><Relationship Id="rId4" Type="http://schemas.microsoft.com/office/2007/relationships/hdphoto" Target="../media/hdphoto3.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descr="A truck on the road&#10;&#10;Description automatically generated with low confidence">
            <a:extLst>
              <a:ext uri="{FF2B5EF4-FFF2-40B4-BE49-F238E27FC236}">
                <a16:creationId xmlns:a16="http://schemas.microsoft.com/office/drawing/2014/main" id="{C38DD654-5943-6F48-BF1B-1C6E4F950B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12" name="Rectangle 11"/>
          <p:cNvSpPr/>
          <p:nvPr/>
        </p:nvSpPr>
        <p:spPr>
          <a:xfrm>
            <a:off x="0" y="384135"/>
            <a:ext cx="8351135" cy="4375231"/>
          </a:xfrm>
          <a:prstGeom prst="rect">
            <a:avLst/>
          </a:prstGeom>
          <a:solidFill>
            <a:srgbClr val="54274E">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14" name="TextBox 13"/>
          <p:cNvSpPr txBox="1"/>
          <p:nvPr/>
        </p:nvSpPr>
        <p:spPr>
          <a:xfrm>
            <a:off x="702526" y="1450098"/>
            <a:ext cx="3712028" cy="461665"/>
          </a:xfrm>
          <a:prstGeom prst="rect">
            <a:avLst/>
          </a:prstGeom>
          <a:noFill/>
        </p:spPr>
        <p:txBody>
          <a:bodyPr wrap="square" rtlCol="0">
            <a:spAutoFit/>
          </a:bodyPr>
          <a:lstStyle/>
          <a:p>
            <a:r>
              <a:rPr lang="id-ID" sz="2400" dirty="0">
                <a:solidFill>
                  <a:schemeClr val="bg1"/>
                </a:solidFill>
                <a:latin typeface="Chevin Pro Light" panose="020F0303030000060003" pitchFamily="34" charset="0"/>
              </a:rPr>
              <a:t>EXPLAINING THE</a:t>
            </a:r>
          </a:p>
        </p:txBody>
      </p:sp>
      <p:sp>
        <p:nvSpPr>
          <p:cNvPr id="15" name="TextBox 14"/>
          <p:cNvSpPr txBox="1"/>
          <p:nvPr/>
        </p:nvSpPr>
        <p:spPr>
          <a:xfrm>
            <a:off x="702528" y="1776153"/>
            <a:ext cx="5334000" cy="507831"/>
          </a:xfrm>
          <a:prstGeom prst="rect">
            <a:avLst/>
          </a:prstGeom>
          <a:noFill/>
        </p:spPr>
        <p:txBody>
          <a:bodyPr wrap="square" rtlCol="0">
            <a:spAutoFit/>
          </a:bodyPr>
          <a:lstStyle/>
          <a:p>
            <a:r>
              <a:rPr lang="id-ID" sz="2700" dirty="0">
                <a:solidFill>
                  <a:schemeClr val="bg1"/>
                </a:solidFill>
                <a:latin typeface="Chevin Pro Medium" panose="020F0603030000060003" pitchFamily="34" charset="0"/>
              </a:rPr>
              <a:t>PETROLUEM DRIVER PASSPORT</a:t>
            </a:r>
          </a:p>
        </p:txBody>
      </p:sp>
      <p:sp>
        <p:nvSpPr>
          <p:cNvPr id="16" name="TextBox 15"/>
          <p:cNvSpPr txBox="1"/>
          <p:nvPr/>
        </p:nvSpPr>
        <p:spPr>
          <a:xfrm>
            <a:off x="792865" y="2684632"/>
            <a:ext cx="5334000" cy="276999"/>
          </a:xfrm>
          <a:prstGeom prst="rect">
            <a:avLst/>
          </a:prstGeom>
          <a:noFill/>
        </p:spPr>
        <p:txBody>
          <a:bodyPr wrap="square" rtlCol="0">
            <a:spAutoFit/>
          </a:bodyPr>
          <a:lstStyle/>
          <a:p>
            <a:r>
              <a:rPr lang="en-GB" sz="1200" spc="225" baseline="30000" dirty="0">
                <a:solidFill>
                  <a:schemeClr val="bg1"/>
                </a:solidFill>
                <a:latin typeface="Chevin Pro Medium" panose="020F0603030000060003" pitchFamily="34" charset="0"/>
              </a:rPr>
              <a:t>WWW.PDPPASSPORT.COM</a:t>
            </a:r>
            <a:endParaRPr lang="id-ID" sz="1200" spc="225" dirty="0">
              <a:solidFill>
                <a:schemeClr val="bg1"/>
              </a:solidFill>
              <a:latin typeface="Chevin Pro Medium" panose="020F0603030000060003" pitchFamily="34" charset="0"/>
            </a:endParaRPr>
          </a:p>
        </p:txBody>
      </p:sp>
      <p:cxnSp>
        <p:nvCxnSpPr>
          <p:cNvPr id="28" name="Straight Connector 27"/>
          <p:cNvCxnSpPr/>
          <p:nvPr/>
        </p:nvCxnSpPr>
        <p:spPr>
          <a:xfrm>
            <a:off x="834801" y="2399380"/>
            <a:ext cx="707338"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pic>
        <p:nvPicPr>
          <p:cNvPr id="37" name="Picture 36">
            <a:extLst>
              <a:ext uri="{FF2B5EF4-FFF2-40B4-BE49-F238E27FC236}">
                <a16:creationId xmlns:a16="http://schemas.microsoft.com/office/drawing/2014/main" id="{DC6EEBE4-689E-BD45-9C4C-CF6AA303F8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2865" y="3139129"/>
            <a:ext cx="1581908" cy="685157"/>
          </a:xfrm>
          <a:prstGeom prst="rect">
            <a:avLst/>
          </a:prstGeom>
        </p:spPr>
      </p:pic>
    </p:spTree>
    <p:extLst>
      <p:ext uri="{BB962C8B-B14F-4D97-AF65-F5344CB8AC3E}">
        <p14:creationId xmlns:p14="http://schemas.microsoft.com/office/powerpoint/2010/main" val="40487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left)">
                                      <p:cBhvr>
                                        <p:cTn id="12" dur="500"/>
                                        <p:tgtEl>
                                          <p:spTgt spid="14"/>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wipe(left)">
                                      <p:cBhvr>
                                        <p:cTn id="20" dur="500"/>
                                        <p:tgtEl>
                                          <p:spTgt spid="28"/>
                                        </p:tgtEl>
                                      </p:cBhvr>
                                    </p:animEffect>
                                  </p:childTnLst>
                                </p:cTn>
                              </p:par>
                            </p:childTnLst>
                          </p:cTn>
                        </p:par>
                        <p:par>
                          <p:cTn id="21" fill="hold">
                            <p:stCondLst>
                              <p:cond delay="2000"/>
                            </p:stCondLst>
                            <p:childTnLst>
                              <p:par>
                                <p:cTn id="22" presetID="22" presetClass="entr" presetSubtype="4"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down)">
                                      <p:cBhvr>
                                        <p:cTn id="2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truck on the road&#10;&#10;Description automatically generated with low confidence">
            <a:extLst>
              <a:ext uri="{FF2B5EF4-FFF2-40B4-BE49-F238E27FC236}">
                <a16:creationId xmlns:a16="http://schemas.microsoft.com/office/drawing/2014/main" id="{C2A17CF9-2682-1A4A-980E-AF8ADE21D816}"/>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25000" b="25000"/>
          <a:stretch>
            <a:fillRect/>
          </a:stretch>
        </p:blipFill>
        <p:spPr/>
      </p:pic>
      <p:sp>
        <p:nvSpPr>
          <p:cNvPr id="9" name="Rectangle 8"/>
          <p:cNvSpPr/>
          <p:nvPr/>
        </p:nvSpPr>
        <p:spPr>
          <a:xfrm>
            <a:off x="0" y="5335"/>
            <a:ext cx="9144000" cy="2566415"/>
          </a:xfrm>
          <a:prstGeom prst="rect">
            <a:avLst/>
          </a:prstGeom>
          <a:solidFill>
            <a:srgbClr val="54274E">
              <a:alpha val="80000"/>
            </a:srgbClr>
          </a:solidFill>
          <a:ln>
            <a:solidFill>
              <a:srgbClr val="5427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2" name="TextBox 1"/>
          <p:cNvSpPr txBox="1"/>
          <p:nvPr/>
        </p:nvSpPr>
        <p:spPr>
          <a:xfrm>
            <a:off x="3541035" y="615480"/>
            <a:ext cx="2061930" cy="461665"/>
          </a:xfrm>
          <a:prstGeom prst="rect">
            <a:avLst/>
          </a:prstGeom>
          <a:noFill/>
          <a:ln>
            <a:noFill/>
          </a:ln>
        </p:spPr>
        <p:txBody>
          <a:bodyPr wrap="square" rtlCol="0">
            <a:spAutoFit/>
          </a:bodyPr>
          <a:lstStyle/>
          <a:p>
            <a:pPr algn="ctr"/>
            <a:r>
              <a:rPr lang="id-ID" sz="2400" dirty="0">
                <a:solidFill>
                  <a:schemeClr val="bg1"/>
                </a:solidFill>
                <a:latin typeface="Chevin Pro Medium" panose="020F0603030000060003" pitchFamily="34" charset="0"/>
              </a:rPr>
              <a:t>SCOPE</a:t>
            </a:r>
            <a:endParaRPr lang="id-ID" sz="1013" b="1" dirty="0">
              <a:solidFill>
                <a:schemeClr val="bg1"/>
              </a:solidFill>
              <a:latin typeface="Chevin Pro Medium" panose="020F0603030000060003" pitchFamily="34" charset="0"/>
            </a:endParaRPr>
          </a:p>
        </p:txBody>
      </p:sp>
      <p:cxnSp>
        <p:nvCxnSpPr>
          <p:cNvPr id="3" name="Straight Connector 2"/>
          <p:cNvCxnSpPr/>
          <p:nvPr/>
        </p:nvCxnSpPr>
        <p:spPr>
          <a:xfrm>
            <a:off x="4218333" y="1183334"/>
            <a:ext cx="707338"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726445" y="2773694"/>
            <a:ext cx="3659765" cy="1754326"/>
          </a:xfrm>
          <a:prstGeom prst="rect">
            <a:avLst/>
          </a:prstGeom>
        </p:spPr>
        <p:txBody>
          <a:bodyPr wrap="square">
            <a:spAutoFit/>
          </a:bodyPr>
          <a:lstStyle/>
          <a:p>
            <a:r>
              <a:rPr lang="en-GB" dirty="0">
                <a:latin typeface="Chevin Pro Medium" panose="020F0603030000060003" pitchFamily="34" charset="0"/>
              </a:rPr>
              <a:t>The PDP is an industry led and created initiative for everyone in the UK registered petroleum tanker business</a:t>
            </a:r>
          </a:p>
          <a:p>
            <a:endParaRPr lang="en-GB" dirty="0">
              <a:latin typeface="Chevin Pro Medium" panose="020F0603030000060003" pitchFamily="34" charset="0"/>
            </a:endParaRPr>
          </a:p>
          <a:p>
            <a:r>
              <a:rPr lang="en-GB" b="1" dirty="0">
                <a:solidFill>
                  <a:srgbClr val="54274E"/>
                </a:solidFill>
                <a:latin typeface="Chevin Pro DemiBold" panose="020F0603030000060003" pitchFamily="34" charset="0"/>
              </a:rPr>
              <a:t>The PDP is a DRIVER card</a:t>
            </a:r>
            <a:r>
              <a:rPr lang="en-GB" dirty="0">
                <a:latin typeface="Chevin Pro Medium" panose="020F0603030000060003" pitchFamily="34" charset="0"/>
              </a:rPr>
              <a:t>, all drivers should have a PDP regardless of employer, type of vehicles, grade(s) of petroleum product, or loading point</a:t>
            </a:r>
          </a:p>
        </p:txBody>
      </p:sp>
      <p:pic>
        <p:nvPicPr>
          <p:cNvPr id="15" name="Picture 14">
            <a:extLst>
              <a:ext uri="{FF2B5EF4-FFF2-40B4-BE49-F238E27FC236}">
                <a16:creationId xmlns:a16="http://schemas.microsoft.com/office/drawing/2014/main" id="{0246B6C2-F605-014D-96EB-65CD4C17BC0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81046" y="1447506"/>
            <a:ext cx="1581908" cy="685157"/>
          </a:xfrm>
          <a:prstGeom prst="rect">
            <a:avLst/>
          </a:prstGeom>
        </p:spPr>
      </p:pic>
      <p:sp>
        <p:nvSpPr>
          <p:cNvPr id="17" name="Rectangle 16">
            <a:extLst>
              <a:ext uri="{FF2B5EF4-FFF2-40B4-BE49-F238E27FC236}">
                <a16:creationId xmlns:a16="http://schemas.microsoft.com/office/drawing/2014/main" id="{160CD4F0-9B28-6945-8402-25F2C8BB4773}"/>
              </a:ext>
            </a:extLst>
          </p:cNvPr>
          <p:cNvSpPr/>
          <p:nvPr/>
        </p:nvSpPr>
        <p:spPr>
          <a:xfrm>
            <a:off x="4782484" y="2773694"/>
            <a:ext cx="3659765" cy="1338828"/>
          </a:xfrm>
          <a:prstGeom prst="rect">
            <a:avLst/>
          </a:prstGeom>
        </p:spPr>
        <p:txBody>
          <a:bodyPr wrap="square">
            <a:spAutoFit/>
          </a:bodyPr>
          <a:lstStyle/>
          <a:p>
            <a:r>
              <a:rPr lang="en-GB" dirty="0">
                <a:latin typeface="Chevin Pro Medium" panose="020F0603030000060003" pitchFamily="34" charset="0"/>
              </a:rPr>
              <a:t>The PDP definition of a terminal is </a:t>
            </a:r>
            <a:r>
              <a:rPr lang="en-GB" i="1" dirty="0">
                <a:latin typeface="Chevin Pro Medium" panose="020F0603030000060003" pitchFamily="34" charset="0"/>
              </a:rPr>
              <a:t>‘anywhere that petroleum products are loaded’</a:t>
            </a:r>
          </a:p>
          <a:p>
            <a:endParaRPr lang="en-GB" dirty="0">
              <a:latin typeface="Chevin Pro Medium" panose="020F0603030000060003" pitchFamily="34" charset="0"/>
            </a:endParaRPr>
          </a:p>
          <a:p>
            <a:endParaRPr lang="en-GB" dirty="0">
              <a:latin typeface="Chevin Pro Medium" panose="020F0603030000060003" pitchFamily="34" charset="0"/>
            </a:endParaRPr>
          </a:p>
          <a:p>
            <a:r>
              <a:rPr lang="en-GB" dirty="0">
                <a:latin typeface="Chevin Pro Medium" panose="020F0603030000060003" pitchFamily="34" charset="0"/>
              </a:rPr>
              <a:t>DFDF want all terminal operators, regardless of size, to mandate the PDP</a:t>
            </a:r>
          </a:p>
        </p:txBody>
      </p:sp>
    </p:spTree>
    <p:extLst>
      <p:ext uri="{BB962C8B-B14F-4D97-AF65-F5344CB8AC3E}">
        <p14:creationId xmlns:p14="http://schemas.microsoft.com/office/powerpoint/2010/main" val="3446197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up)">
                                      <p:cBhvr>
                                        <p:cTn id="15" dur="500"/>
                                        <p:tgtEl>
                                          <p:spTgt spid="1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up)">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person in a yellow vest with his arms crossed&#10;&#10;Description automatically generated with low confidence">
            <a:extLst>
              <a:ext uri="{FF2B5EF4-FFF2-40B4-BE49-F238E27FC236}">
                <a16:creationId xmlns:a16="http://schemas.microsoft.com/office/drawing/2014/main" id="{F08845C9-2E74-894F-ACD4-D212BC8EE8C6}"/>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23014" r="23014"/>
          <a:stretch>
            <a:fillRect/>
          </a:stretch>
        </p:blipFill>
        <p:spPr/>
      </p:pic>
      <p:sp>
        <p:nvSpPr>
          <p:cNvPr id="5" name="Rectangle 4"/>
          <p:cNvSpPr/>
          <p:nvPr/>
        </p:nvSpPr>
        <p:spPr>
          <a:xfrm>
            <a:off x="712924" y="2474175"/>
            <a:ext cx="3659765" cy="300082"/>
          </a:xfrm>
          <a:prstGeom prst="rect">
            <a:avLst/>
          </a:prstGeom>
        </p:spPr>
        <p:txBody>
          <a:bodyPr wrap="square">
            <a:spAutoFit/>
          </a:bodyPr>
          <a:lstStyle/>
          <a:p>
            <a:r>
              <a:rPr lang="en-GB" dirty="0"/>
              <a:t> - </a:t>
            </a:r>
            <a:r>
              <a:rPr lang="en-GB" b="1" dirty="0">
                <a:solidFill>
                  <a:srgbClr val="54274E"/>
                </a:solidFill>
                <a:latin typeface="Chevin Pro Medium" panose="020F0603030000060003" pitchFamily="34" charset="0"/>
              </a:rPr>
              <a:t>Safe Loading Pass</a:t>
            </a:r>
            <a:r>
              <a:rPr lang="en-GB" dirty="0">
                <a:latin typeface="Chevin Pro Medium" panose="020F0603030000060003" pitchFamily="34" charset="0"/>
              </a:rPr>
              <a:t>: Vehicle </a:t>
            </a:r>
          </a:p>
        </p:txBody>
      </p:sp>
      <p:sp>
        <p:nvSpPr>
          <p:cNvPr id="10" name="TextBox 9"/>
          <p:cNvSpPr txBox="1"/>
          <p:nvPr/>
        </p:nvSpPr>
        <p:spPr>
          <a:xfrm>
            <a:off x="700892" y="629251"/>
            <a:ext cx="4420908" cy="830997"/>
          </a:xfrm>
          <a:prstGeom prst="rect">
            <a:avLst/>
          </a:prstGeom>
          <a:noFill/>
        </p:spPr>
        <p:txBody>
          <a:bodyPr wrap="square" rtlCol="0">
            <a:spAutoFit/>
          </a:bodyPr>
          <a:lstStyle/>
          <a:p>
            <a:r>
              <a:rPr lang="id-ID" sz="2400" dirty="0">
                <a:solidFill>
                  <a:schemeClr val="tx2"/>
                </a:solidFill>
                <a:latin typeface="Chevin Pro Medium" panose="020F0603030000060003" pitchFamily="34" charset="0"/>
              </a:rPr>
              <a:t>DRIVER AND </a:t>
            </a:r>
            <a:r>
              <a:rPr lang="id-ID" sz="2400" b="1" dirty="0">
                <a:solidFill>
                  <a:srgbClr val="54274E"/>
                </a:solidFill>
                <a:latin typeface="Chevin Pro Medium" panose="020F0603030000060003" pitchFamily="34" charset="0"/>
              </a:rPr>
              <a:t>VEHICLE ASSURANCE</a:t>
            </a:r>
            <a:endParaRPr lang="id-ID" sz="1013" b="1" dirty="0">
              <a:solidFill>
                <a:srgbClr val="54274E"/>
              </a:solidFill>
              <a:latin typeface="Chevin Pro Medium" panose="020F0603030000060003" pitchFamily="34" charset="0"/>
            </a:endParaRPr>
          </a:p>
        </p:txBody>
      </p:sp>
      <p:cxnSp>
        <p:nvCxnSpPr>
          <p:cNvPr id="11" name="Straight Connector 10"/>
          <p:cNvCxnSpPr/>
          <p:nvPr/>
        </p:nvCxnSpPr>
        <p:spPr>
          <a:xfrm>
            <a:off x="792125" y="1567882"/>
            <a:ext cx="707338" cy="0"/>
          </a:xfrm>
          <a:prstGeom prst="line">
            <a:avLst/>
          </a:prstGeom>
          <a:ln w="57150">
            <a:solidFill>
              <a:srgbClr val="54274E"/>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12923" y="1960365"/>
            <a:ext cx="3309279" cy="461665"/>
          </a:xfrm>
          <a:prstGeom prst="rect">
            <a:avLst/>
          </a:prstGeom>
          <a:noFill/>
        </p:spPr>
        <p:txBody>
          <a:bodyPr wrap="square" rtlCol="0">
            <a:spAutoFit/>
          </a:bodyPr>
          <a:lstStyle/>
          <a:p>
            <a:r>
              <a:rPr lang="en-GB" sz="1200" b="1" dirty="0">
                <a:solidFill>
                  <a:schemeClr val="tx2"/>
                </a:solidFill>
                <a:latin typeface="Chevin Pro Medium" panose="020F0603030000060003" pitchFamily="34" charset="0"/>
              </a:rPr>
              <a:t>This means there are now </a:t>
            </a:r>
            <a:r>
              <a:rPr lang="en-GB" sz="1200" b="1" dirty="0">
                <a:solidFill>
                  <a:srgbClr val="54274E"/>
                </a:solidFill>
                <a:latin typeface="Chevin Pro Medium" panose="020F0603030000060003" pitchFamily="34" charset="0"/>
              </a:rPr>
              <a:t>industry accredited checks</a:t>
            </a:r>
            <a:r>
              <a:rPr lang="en-GB" sz="1200" b="1" dirty="0">
                <a:solidFill>
                  <a:schemeClr val="tx2"/>
                </a:solidFill>
                <a:latin typeface="Chevin Pro Medium" panose="020F0603030000060003" pitchFamily="34" charset="0"/>
              </a:rPr>
              <a:t> for both the driver and the vehicle: </a:t>
            </a:r>
          </a:p>
        </p:txBody>
      </p:sp>
      <p:sp>
        <p:nvSpPr>
          <p:cNvPr id="17" name="Rectangle 16"/>
          <p:cNvSpPr/>
          <p:nvPr/>
        </p:nvSpPr>
        <p:spPr>
          <a:xfrm>
            <a:off x="8414797" y="1731864"/>
            <a:ext cx="729205" cy="729205"/>
          </a:xfrm>
          <a:prstGeom prst="rect">
            <a:avLst/>
          </a:prstGeom>
          <a:solidFill>
            <a:srgbClr val="542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18" name="Rectangle 17">
            <a:extLst>
              <a:ext uri="{FF2B5EF4-FFF2-40B4-BE49-F238E27FC236}">
                <a16:creationId xmlns:a16="http://schemas.microsoft.com/office/drawing/2014/main" id="{D55C52BE-473C-C641-A2A7-0A1EF899D859}"/>
              </a:ext>
            </a:extLst>
          </p:cNvPr>
          <p:cNvSpPr/>
          <p:nvPr/>
        </p:nvSpPr>
        <p:spPr>
          <a:xfrm>
            <a:off x="712924" y="2826402"/>
            <a:ext cx="3659765" cy="507831"/>
          </a:xfrm>
          <a:prstGeom prst="rect">
            <a:avLst/>
          </a:prstGeom>
        </p:spPr>
        <p:txBody>
          <a:bodyPr wrap="square">
            <a:spAutoFit/>
          </a:bodyPr>
          <a:lstStyle/>
          <a:p>
            <a:r>
              <a:rPr lang="en-GB" dirty="0"/>
              <a:t> - </a:t>
            </a:r>
            <a:r>
              <a:rPr lang="en-GB" b="1" dirty="0">
                <a:solidFill>
                  <a:srgbClr val="54274E"/>
                </a:solidFill>
                <a:latin typeface="Chevin Pro Medium" panose="020F0603030000060003" pitchFamily="34" charset="0"/>
              </a:rPr>
              <a:t>Petroleum Driver Passport</a:t>
            </a:r>
            <a:r>
              <a:rPr lang="en-GB" dirty="0">
                <a:latin typeface="Chevin Pro Medium" panose="020F0603030000060003" pitchFamily="34" charset="0"/>
              </a:rPr>
              <a:t>: Driver</a:t>
            </a:r>
            <a:endParaRPr lang="en-GB" b="1" dirty="0">
              <a:latin typeface="Chevin Pro Medium" panose="020F0603030000060003" pitchFamily="34" charset="0"/>
            </a:endParaRPr>
          </a:p>
          <a:p>
            <a:endParaRPr lang="en-GB" dirty="0">
              <a:latin typeface="Chevin Pro Medium" panose="020F0603030000060003" pitchFamily="34" charset="0"/>
            </a:endParaRPr>
          </a:p>
        </p:txBody>
      </p:sp>
    </p:spTree>
    <p:extLst>
      <p:ext uri="{BB962C8B-B14F-4D97-AF65-F5344CB8AC3E}">
        <p14:creationId xmlns:p14="http://schemas.microsoft.com/office/powerpoint/2010/main" val="1850961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5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up)">
                                      <p:cBhvr>
                                        <p:cTn id="13" dur="500"/>
                                        <p:tgtEl>
                                          <p:spTgt spid="1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500"/>
                                        <p:tgtEl>
                                          <p:spTgt spid="5"/>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up)">
                                      <p:cBhvr>
                                        <p:cTn id="2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P spid="12" grpId="0"/>
      <p:bldP spid="17" grpId="0" animBg="1"/>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Placeholder 15" descr="A picture containing land vehicle, vehicle, wheel, tire&#10;&#10;Description automatically generated">
            <a:extLst>
              <a:ext uri="{FF2B5EF4-FFF2-40B4-BE49-F238E27FC236}">
                <a16:creationId xmlns:a16="http://schemas.microsoft.com/office/drawing/2014/main" id="{E084416F-DF00-6A40-B888-72F902ECCDBF}"/>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25000" b="25000"/>
          <a:stretch>
            <a:fillRect/>
          </a:stretch>
        </p:blipFill>
        <p:spPr/>
      </p:pic>
      <p:sp>
        <p:nvSpPr>
          <p:cNvPr id="27" name="Rectangle 26">
            <a:extLst>
              <a:ext uri="{FF2B5EF4-FFF2-40B4-BE49-F238E27FC236}">
                <a16:creationId xmlns:a16="http://schemas.microsoft.com/office/drawing/2014/main" id="{6F291A51-204C-FD4B-8577-F6A79D4DAF05}"/>
              </a:ext>
            </a:extLst>
          </p:cNvPr>
          <p:cNvSpPr/>
          <p:nvPr/>
        </p:nvSpPr>
        <p:spPr>
          <a:xfrm>
            <a:off x="0" y="5335"/>
            <a:ext cx="9144000" cy="2566415"/>
          </a:xfrm>
          <a:prstGeom prst="rect">
            <a:avLst/>
          </a:prstGeom>
          <a:solidFill>
            <a:srgbClr val="54274E">
              <a:alpha val="80000"/>
            </a:srgbClr>
          </a:solidFill>
          <a:ln>
            <a:solidFill>
              <a:srgbClr val="5427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2" name="TextBox 1"/>
          <p:cNvSpPr txBox="1"/>
          <p:nvPr/>
        </p:nvSpPr>
        <p:spPr>
          <a:xfrm>
            <a:off x="709846" y="637510"/>
            <a:ext cx="5489073" cy="830997"/>
          </a:xfrm>
          <a:prstGeom prst="rect">
            <a:avLst/>
          </a:prstGeom>
          <a:noFill/>
        </p:spPr>
        <p:txBody>
          <a:bodyPr wrap="square" rtlCol="0">
            <a:spAutoFit/>
          </a:bodyPr>
          <a:lstStyle/>
          <a:p>
            <a:r>
              <a:rPr lang="en-GB" sz="2400" dirty="0">
                <a:solidFill>
                  <a:schemeClr val="bg1"/>
                </a:solidFill>
                <a:latin typeface="Chevin Pro Medium" panose="020F0603030000060003" pitchFamily="34" charset="0"/>
              </a:rPr>
              <a:t>DOWNSTREAM FUEL DISTRIBUTION FORUM (DFDF)</a:t>
            </a:r>
          </a:p>
        </p:txBody>
      </p:sp>
      <p:cxnSp>
        <p:nvCxnSpPr>
          <p:cNvPr id="3" name="Straight Connector 2"/>
          <p:cNvCxnSpPr/>
          <p:nvPr/>
        </p:nvCxnSpPr>
        <p:spPr>
          <a:xfrm>
            <a:off x="820515" y="2572374"/>
            <a:ext cx="70733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727981" y="3421116"/>
            <a:ext cx="2933157" cy="1294072"/>
          </a:xfrm>
          <a:prstGeom prst="rect">
            <a:avLst/>
          </a:prstGeom>
        </p:spPr>
        <p:txBody>
          <a:bodyPr wrap="square">
            <a:spAutoFit/>
          </a:bodyPr>
          <a:lstStyle/>
          <a:p>
            <a:pPr marL="171450" indent="-171450">
              <a:lnSpc>
                <a:spcPct val="150000"/>
              </a:lnSpc>
              <a:buFont typeface="Arial" panose="020B0604020202020204" pitchFamily="34" charset="0"/>
              <a:buChar char="•"/>
            </a:pPr>
            <a:r>
              <a:rPr lang="en-GB" sz="900" dirty="0">
                <a:solidFill>
                  <a:schemeClr val="bg1">
                    <a:lumMod val="65000"/>
                  </a:schemeClr>
                </a:solidFill>
                <a:latin typeface="Chevin Pro Medium" panose="020F0603030000060003" pitchFamily="34" charset="0"/>
              </a:rPr>
              <a:t>Haulage Companies </a:t>
            </a:r>
          </a:p>
          <a:p>
            <a:pPr marL="171450" indent="-171450">
              <a:lnSpc>
                <a:spcPct val="150000"/>
              </a:lnSpc>
              <a:buFont typeface="Arial" panose="020B0604020202020204" pitchFamily="34" charset="0"/>
              <a:buChar char="•"/>
            </a:pPr>
            <a:r>
              <a:rPr lang="en-GB" sz="900" dirty="0">
                <a:solidFill>
                  <a:schemeClr val="bg1">
                    <a:lumMod val="65000"/>
                  </a:schemeClr>
                </a:solidFill>
                <a:latin typeface="Chevin Pro Medium" panose="020F0603030000060003" pitchFamily="34" charset="0"/>
              </a:rPr>
              <a:t>Unions (Unite and URTU)</a:t>
            </a:r>
          </a:p>
          <a:p>
            <a:pPr marL="171450" indent="-171450">
              <a:lnSpc>
                <a:spcPct val="150000"/>
              </a:lnSpc>
              <a:buFont typeface="Arial" panose="020B0604020202020204" pitchFamily="34" charset="0"/>
              <a:buChar char="•"/>
            </a:pPr>
            <a:r>
              <a:rPr lang="en-GB" sz="900" dirty="0">
                <a:solidFill>
                  <a:schemeClr val="bg1">
                    <a:lumMod val="65000"/>
                  </a:schemeClr>
                </a:solidFill>
                <a:latin typeface="Chevin Pro Medium" panose="020F0603030000060003" pitchFamily="34" charset="0"/>
              </a:rPr>
              <a:t>Trade Associations</a:t>
            </a:r>
          </a:p>
          <a:p>
            <a:pPr marL="171450" indent="-171450">
              <a:lnSpc>
                <a:spcPct val="150000"/>
              </a:lnSpc>
              <a:buFont typeface="Arial" panose="020B0604020202020204" pitchFamily="34" charset="0"/>
              <a:buChar char="•"/>
            </a:pPr>
            <a:r>
              <a:rPr lang="en-GB" sz="900" dirty="0">
                <a:solidFill>
                  <a:schemeClr val="bg1">
                    <a:lumMod val="65000"/>
                  </a:schemeClr>
                </a:solidFill>
                <a:latin typeface="Chevin Pro Medium" panose="020F0603030000060003" pitchFamily="34" charset="0"/>
              </a:rPr>
              <a:t>Major Employers/Terminal Operators</a:t>
            </a:r>
          </a:p>
          <a:p>
            <a:pPr marL="171450" indent="-171450">
              <a:lnSpc>
                <a:spcPct val="150000"/>
              </a:lnSpc>
              <a:buFont typeface="Arial" panose="020B0604020202020204" pitchFamily="34" charset="0"/>
              <a:buChar char="•"/>
            </a:pPr>
            <a:r>
              <a:rPr lang="en-GB" sz="900" dirty="0">
                <a:solidFill>
                  <a:schemeClr val="bg1">
                    <a:lumMod val="65000"/>
                  </a:schemeClr>
                </a:solidFill>
                <a:latin typeface="Chevin Pro Medium" panose="020F0603030000060003" pitchFamily="34" charset="0"/>
              </a:rPr>
              <a:t>Government and Regulatory Bodies (DESNZ, DfT</a:t>
            </a:r>
            <a:r>
              <a:rPr lang="id-ID" sz="800" dirty="0">
                <a:solidFill>
                  <a:schemeClr val="bg1">
                    <a:lumMod val="65000"/>
                  </a:schemeClr>
                </a:solidFill>
                <a:latin typeface="Chevin Pro Medium" panose="020F0603030000060003" pitchFamily="34" charset="0"/>
              </a:rPr>
              <a:t>)</a:t>
            </a:r>
            <a:br>
              <a:rPr lang="id-ID" sz="800" dirty="0">
                <a:solidFill>
                  <a:schemeClr val="bg1">
                    <a:lumMod val="65000"/>
                  </a:schemeClr>
                </a:solidFill>
                <a:latin typeface="Chevin Pro Medium" panose="020F0603030000060003" pitchFamily="34" charset="0"/>
              </a:rPr>
            </a:br>
            <a:endParaRPr lang="id-ID" sz="800" dirty="0">
              <a:solidFill>
                <a:schemeClr val="bg1">
                  <a:lumMod val="65000"/>
                </a:schemeClr>
              </a:solidFill>
              <a:latin typeface="Chevin Pro Medium" panose="020F0603030000060003" pitchFamily="34" charset="0"/>
            </a:endParaRPr>
          </a:p>
        </p:txBody>
      </p:sp>
      <p:sp>
        <p:nvSpPr>
          <p:cNvPr id="19" name="TextBox 18"/>
          <p:cNvSpPr txBox="1"/>
          <p:nvPr/>
        </p:nvSpPr>
        <p:spPr>
          <a:xfrm>
            <a:off x="727211" y="3068867"/>
            <a:ext cx="1467349" cy="415498"/>
          </a:xfrm>
          <a:prstGeom prst="rect">
            <a:avLst/>
          </a:prstGeom>
          <a:noFill/>
        </p:spPr>
        <p:txBody>
          <a:bodyPr wrap="square" rtlCol="0">
            <a:spAutoFit/>
          </a:bodyPr>
          <a:lstStyle/>
          <a:p>
            <a:r>
              <a:rPr lang="en-GB" sz="1050" dirty="0">
                <a:solidFill>
                  <a:schemeClr val="tx2"/>
                </a:solidFill>
                <a:latin typeface="Chevin Pro Medium" panose="020F0603030000060003" pitchFamily="34" charset="0"/>
              </a:rPr>
              <a:t>DFDF has industry wide representation</a:t>
            </a:r>
          </a:p>
        </p:txBody>
      </p:sp>
      <p:cxnSp>
        <p:nvCxnSpPr>
          <p:cNvPr id="29" name="Straight Connector 28"/>
          <p:cNvCxnSpPr/>
          <p:nvPr/>
        </p:nvCxnSpPr>
        <p:spPr>
          <a:xfrm>
            <a:off x="788865" y="1542398"/>
            <a:ext cx="707338"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DD20BAA1-ABA3-A141-87E7-C87678479BD9}"/>
              </a:ext>
            </a:extLst>
          </p:cNvPr>
          <p:cNvGrpSpPr/>
          <p:nvPr/>
        </p:nvGrpSpPr>
        <p:grpSpPr>
          <a:xfrm>
            <a:off x="632822" y="2124860"/>
            <a:ext cx="895030" cy="895029"/>
            <a:chOff x="632822" y="2124860"/>
            <a:chExt cx="895030" cy="895029"/>
          </a:xfrm>
        </p:grpSpPr>
        <p:sp>
          <p:nvSpPr>
            <p:cNvPr id="17" name="Oval 16"/>
            <p:cNvSpPr/>
            <p:nvPr/>
          </p:nvSpPr>
          <p:spPr>
            <a:xfrm>
              <a:off x="632822" y="2124860"/>
              <a:ext cx="895030" cy="895029"/>
            </a:xfrm>
            <a:prstGeom prst="ellipse">
              <a:avLst/>
            </a:prstGeom>
            <a:solidFill>
              <a:srgbClr val="542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31" name="Freeform 1218">
              <a:extLst>
                <a:ext uri="{FF2B5EF4-FFF2-40B4-BE49-F238E27FC236}">
                  <a16:creationId xmlns:a16="http://schemas.microsoft.com/office/drawing/2014/main" id="{09E23B7A-A867-864C-BD29-5582A72AFF60}"/>
                </a:ext>
              </a:extLst>
            </p:cNvPr>
            <p:cNvSpPr>
              <a:spLocks noChangeAspect="1"/>
            </p:cNvSpPr>
            <p:nvPr/>
          </p:nvSpPr>
          <p:spPr bwMode="auto">
            <a:xfrm>
              <a:off x="925213" y="2445649"/>
              <a:ext cx="329477" cy="252000"/>
            </a:xfrm>
            <a:custGeom>
              <a:avLst/>
              <a:gdLst>
                <a:gd name="T0" fmla="*/ 3437 w 4043"/>
                <a:gd name="T1" fmla="*/ 0 h 3090"/>
                <a:gd name="T2" fmla="*/ 3477 w 4043"/>
                <a:gd name="T3" fmla="*/ 4 h 3090"/>
                <a:gd name="T4" fmla="*/ 3516 w 4043"/>
                <a:gd name="T5" fmla="*/ 12 h 3090"/>
                <a:gd name="T6" fmla="*/ 3550 w 4043"/>
                <a:gd name="T7" fmla="*/ 27 h 3090"/>
                <a:gd name="T8" fmla="*/ 3584 w 4043"/>
                <a:gd name="T9" fmla="*/ 47 h 3090"/>
                <a:gd name="T10" fmla="*/ 3615 w 4043"/>
                <a:gd name="T11" fmla="*/ 73 h 3090"/>
                <a:gd name="T12" fmla="*/ 3970 w 4043"/>
                <a:gd name="T13" fmla="*/ 427 h 3090"/>
                <a:gd name="T14" fmla="*/ 3996 w 4043"/>
                <a:gd name="T15" fmla="*/ 457 h 3090"/>
                <a:gd name="T16" fmla="*/ 4015 w 4043"/>
                <a:gd name="T17" fmla="*/ 491 h 3090"/>
                <a:gd name="T18" fmla="*/ 4030 w 4043"/>
                <a:gd name="T19" fmla="*/ 525 h 3090"/>
                <a:gd name="T20" fmla="*/ 4039 w 4043"/>
                <a:gd name="T21" fmla="*/ 563 h 3090"/>
                <a:gd name="T22" fmla="*/ 4043 w 4043"/>
                <a:gd name="T23" fmla="*/ 604 h 3090"/>
                <a:gd name="T24" fmla="*/ 4039 w 4043"/>
                <a:gd name="T25" fmla="*/ 644 h 3090"/>
                <a:gd name="T26" fmla="*/ 4030 w 4043"/>
                <a:gd name="T27" fmla="*/ 682 h 3090"/>
                <a:gd name="T28" fmla="*/ 4015 w 4043"/>
                <a:gd name="T29" fmla="*/ 717 h 3090"/>
                <a:gd name="T30" fmla="*/ 3996 w 4043"/>
                <a:gd name="T31" fmla="*/ 750 h 3090"/>
                <a:gd name="T32" fmla="*/ 3970 w 4043"/>
                <a:gd name="T33" fmla="*/ 780 h 3090"/>
                <a:gd name="T34" fmla="*/ 2081 w 4043"/>
                <a:gd name="T35" fmla="*/ 2663 h 3090"/>
                <a:gd name="T36" fmla="*/ 1726 w 4043"/>
                <a:gd name="T37" fmla="*/ 3017 h 3090"/>
                <a:gd name="T38" fmla="*/ 1695 w 4043"/>
                <a:gd name="T39" fmla="*/ 3043 h 3090"/>
                <a:gd name="T40" fmla="*/ 1663 w 4043"/>
                <a:gd name="T41" fmla="*/ 3062 h 3090"/>
                <a:gd name="T42" fmla="*/ 1627 w 4043"/>
                <a:gd name="T43" fmla="*/ 3077 h 3090"/>
                <a:gd name="T44" fmla="*/ 1589 w 4043"/>
                <a:gd name="T45" fmla="*/ 3086 h 3090"/>
                <a:gd name="T46" fmla="*/ 1549 w 4043"/>
                <a:gd name="T47" fmla="*/ 3090 h 3090"/>
                <a:gd name="T48" fmla="*/ 1509 w 4043"/>
                <a:gd name="T49" fmla="*/ 3086 h 3090"/>
                <a:gd name="T50" fmla="*/ 1470 w 4043"/>
                <a:gd name="T51" fmla="*/ 3077 h 3090"/>
                <a:gd name="T52" fmla="*/ 1434 w 4043"/>
                <a:gd name="T53" fmla="*/ 3062 h 3090"/>
                <a:gd name="T54" fmla="*/ 1402 w 4043"/>
                <a:gd name="T55" fmla="*/ 3043 h 3090"/>
                <a:gd name="T56" fmla="*/ 1371 w 4043"/>
                <a:gd name="T57" fmla="*/ 3017 h 3090"/>
                <a:gd name="T58" fmla="*/ 1016 w 4043"/>
                <a:gd name="T59" fmla="*/ 2663 h 3090"/>
                <a:gd name="T60" fmla="*/ 73 w 4043"/>
                <a:gd name="T61" fmla="*/ 1721 h 3090"/>
                <a:gd name="T62" fmla="*/ 47 w 4043"/>
                <a:gd name="T63" fmla="*/ 1691 h 3090"/>
                <a:gd name="T64" fmla="*/ 26 w 4043"/>
                <a:gd name="T65" fmla="*/ 1658 h 3090"/>
                <a:gd name="T66" fmla="*/ 11 w 4043"/>
                <a:gd name="T67" fmla="*/ 1622 h 3090"/>
                <a:gd name="T68" fmla="*/ 2 w 4043"/>
                <a:gd name="T69" fmla="*/ 1585 h 3090"/>
                <a:gd name="T70" fmla="*/ 0 w 4043"/>
                <a:gd name="T71" fmla="*/ 1545 h 3090"/>
                <a:gd name="T72" fmla="*/ 2 w 4043"/>
                <a:gd name="T73" fmla="*/ 1504 h 3090"/>
                <a:gd name="T74" fmla="*/ 11 w 4043"/>
                <a:gd name="T75" fmla="*/ 1467 h 3090"/>
                <a:gd name="T76" fmla="*/ 26 w 4043"/>
                <a:gd name="T77" fmla="*/ 1431 h 3090"/>
                <a:gd name="T78" fmla="*/ 47 w 4043"/>
                <a:gd name="T79" fmla="*/ 1398 h 3090"/>
                <a:gd name="T80" fmla="*/ 73 w 4043"/>
                <a:gd name="T81" fmla="*/ 1368 h 3090"/>
                <a:gd name="T82" fmla="*/ 428 w 4043"/>
                <a:gd name="T83" fmla="*/ 1015 h 3090"/>
                <a:gd name="T84" fmla="*/ 457 w 4043"/>
                <a:gd name="T85" fmla="*/ 989 h 3090"/>
                <a:gd name="T86" fmla="*/ 491 w 4043"/>
                <a:gd name="T87" fmla="*/ 968 h 3090"/>
                <a:gd name="T88" fmla="*/ 527 w 4043"/>
                <a:gd name="T89" fmla="*/ 953 h 3090"/>
                <a:gd name="T90" fmla="*/ 564 w 4043"/>
                <a:gd name="T91" fmla="*/ 944 h 3090"/>
                <a:gd name="T92" fmla="*/ 605 w 4043"/>
                <a:gd name="T93" fmla="*/ 942 h 3090"/>
                <a:gd name="T94" fmla="*/ 645 w 4043"/>
                <a:gd name="T95" fmla="*/ 944 h 3090"/>
                <a:gd name="T96" fmla="*/ 684 w 4043"/>
                <a:gd name="T97" fmla="*/ 953 h 3090"/>
                <a:gd name="T98" fmla="*/ 718 w 4043"/>
                <a:gd name="T99" fmla="*/ 968 h 3090"/>
                <a:gd name="T100" fmla="*/ 752 w 4043"/>
                <a:gd name="T101" fmla="*/ 989 h 3090"/>
                <a:gd name="T102" fmla="*/ 783 w 4043"/>
                <a:gd name="T103" fmla="*/ 1015 h 3090"/>
                <a:gd name="T104" fmla="*/ 1549 w 4043"/>
                <a:gd name="T105" fmla="*/ 1781 h 3090"/>
                <a:gd name="T106" fmla="*/ 3260 w 4043"/>
                <a:gd name="T107" fmla="*/ 73 h 3090"/>
                <a:gd name="T108" fmla="*/ 3291 w 4043"/>
                <a:gd name="T109" fmla="*/ 47 h 3090"/>
                <a:gd name="T110" fmla="*/ 3323 w 4043"/>
                <a:gd name="T111" fmla="*/ 27 h 3090"/>
                <a:gd name="T112" fmla="*/ 3359 w 4043"/>
                <a:gd name="T113" fmla="*/ 12 h 3090"/>
                <a:gd name="T114" fmla="*/ 3397 w 4043"/>
                <a:gd name="T115" fmla="*/ 4 h 3090"/>
                <a:gd name="T116" fmla="*/ 3437 w 4043"/>
                <a:gd name="T117" fmla="*/ 0 h 3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43" h="3090">
                  <a:moveTo>
                    <a:pt x="3437" y="0"/>
                  </a:moveTo>
                  <a:lnTo>
                    <a:pt x="3477" y="4"/>
                  </a:lnTo>
                  <a:lnTo>
                    <a:pt x="3516" y="12"/>
                  </a:lnTo>
                  <a:lnTo>
                    <a:pt x="3550" y="27"/>
                  </a:lnTo>
                  <a:lnTo>
                    <a:pt x="3584" y="47"/>
                  </a:lnTo>
                  <a:lnTo>
                    <a:pt x="3615" y="73"/>
                  </a:lnTo>
                  <a:lnTo>
                    <a:pt x="3970" y="427"/>
                  </a:lnTo>
                  <a:lnTo>
                    <a:pt x="3996" y="457"/>
                  </a:lnTo>
                  <a:lnTo>
                    <a:pt x="4015" y="491"/>
                  </a:lnTo>
                  <a:lnTo>
                    <a:pt x="4030" y="525"/>
                  </a:lnTo>
                  <a:lnTo>
                    <a:pt x="4039" y="563"/>
                  </a:lnTo>
                  <a:lnTo>
                    <a:pt x="4043" y="604"/>
                  </a:lnTo>
                  <a:lnTo>
                    <a:pt x="4039" y="644"/>
                  </a:lnTo>
                  <a:lnTo>
                    <a:pt x="4030" y="682"/>
                  </a:lnTo>
                  <a:lnTo>
                    <a:pt x="4015" y="717"/>
                  </a:lnTo>
                  <a:lnTo>
                    <a:pt x="3996" y="750"/>
                  </a:lnTo>
                  <a:lnTo>
                    <a:pt x="3970" y="780"/>
                  </a:lnTo>
                  <a:lnTo>
                    <a:pt x="2081" y="2663"/>
                  </a:lnTo>
                  <a:lnTo>
                    <a:pt x="1726" y="3017"/>
                  </a:lnTo>
                  <a:lnTo>
                    <a:pt x="1695" y="3043"/>
                  </a:lnTo>
                  <a:lnTo>
                    <a:pt x="1663" y="3062"/>
                  </a:lnTo>
                  <a:lnTo>
                    <a:pt x="1627" y="3077"/>
                  </a:lnTo>
                  <a:lnTo>
                    <a:pt x="1589" y="3086"/>
                  </a:lnTo>
                  <a:lnTo>
                    <a:pt x="1549" y="3090"/>
                  </a:lnTo>
                  <a:lnTo>
                    <a:pt x="1509" y="3086"/>
                  </a:lnTo>
                  <a:lnTo>
                    <a:pt x="1470" y="3077"/>
                  </a:lnTo>
                  <a:lnTo>
                    <a:pt x="1434" y="3062"/>
                  </a:lnTo>
                  <a:lnTo>
                    <a:pt x="1402" y="3043"/>
                  </a:lnTo>
                  <a:lnTo>
                    <a:pt x="1371" y="3017"/>
                  </a:lnTo>
                  <a:lnTo>
                    <a:pt x="1016" y="2663"/>
                  </a:lnTo>
                  <a:lnTo>
                    <a:pt x="73" y="1721"/>
                  </a:lnTo>
                  <a:lnTo>
                    <a:pt x="47" y="1691"/>
                  </a:lnTo>
                  <a:lnTo>
                    <a:pt x="26" y="1658"/>
                  </a:lnTo>
                  <a:lnTo>
                    <a:pt x="11" y="1622"/>
                  </a:lnTo>
                  <a:lnTo>
                    <a:pt x="2" y="1585"/>
                  </a:lnTo>
                  <a:lnTo>
                    <a:pt x="0" y="1545"/>
                  </a:lnTo>
                  <a:lnTo>
                    <a:pt x="2" y="1504"/>
                  </a:lnTo>
                  <a:lnTo>
                    <a:pt x="11" y="1467"/>
                  </a:lnTo>
                  <a:lnTo>
                    <a:pt x="26" y="1431"/>
                  </a:lnTo>
                  <a:lnTo>
                    <a:pt x="47" y="1398"/>
                  </a:lnTo>
                  <a:lnTo>
                    <a:pt x="73" y="1368"/>
                  </a:lnTo>
                  <a:lnTo>
                    <a:pt x="428" y="1015"/>
                  </a:lnTo>
                  <a:lnTo>
                    <a:pt x="457" y="989"/>
                  </a:lnTo>
                  <a:lnTo>
                    <a:pt x="491" y="968"/>
                  </a:lnTo>
                  <a:lnTo>
                    <a:pt x="527" y="953"/>
                  </a:lnTo>
                  <a:lnTo>
                    <a:pt x="564" y="944"/>
                  </a:lnTo>
                  <a:lnTo>
                    <a:pt x="605" y="942"/>
                  </a:lnTo>
                  <a:lnTo>
                    <a:pt x="645" y="944"/>
                  </a:lnTo>
                  <a:lnTo>
                    <a:pt x="684" y="953"/>
                  </a:lnTo>
                  <a:lnTo>
                    <a:pt x="718" y="968"/>
                  </a:lnTo>
                  <a:lnTo>
                    <a:pt x="752" y="989"/>
                  </a:lnTo>
                  <a:lnTo>
                    <a:pt x="783" y="1015"/>
                  </a:lnTo>
                  <a:lnTo>
                    <a:pt x="1549" y="1781"/>
                  </a:lnTo>
                  <a:lnTo>
                    <a:pt x="3260" y="73"/>
                  </a:lnTo>
                  <a:lnTo>
                    <a:pt x="3291" y="47"/>
                  </a:lnTo>
                  <a:lnTo>
                    <a:pt x="3323" y="27"/>
                  </a:lnTo>
                  <a:lnTo>
                    <a:pt x="3359" y="12"/>
                  </a:lnTo>
                  <a:lnTo>
                    <a:pt x="3397" y="4"/>
                  </a:lnTo>
                  <a:lnTo>
                    <a:pt x="3437" y="0"/>
                  </a:lnTo>
                  <a:close/>
                </a:path>
              </a:pathLst>
            </a:custGeom>
            <a:solidFill>
              <a:srgbClr val="FFFFFF"/>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solidFill>
                  <a:schemeClr val="bg1"/>
                </a:solidFill>
              </a:endParaRPr>
            </a:p>
            <a:p>
              <a:endParaRPr lang="en-US" sz="1013" dirty="0">
                <a:solidFill>
                  <a:schemeClr val="bg1"/>
                </a:solidFill>
              </a:endParaRPr>
            </a:p>
            <a:p>
              <a:endParaRPr lang="en-US" sz="1013" dirty="0">
                <a:solidFill>
                  <a:schemeClr val="bg1"/>
                </a:solidFill>
              </a:endParaRPr>
            </a:p>
            <a:p>
              <a:endParaRPr lang="en-US" sz="1013" dirty="0">
                <a:solidFill>
                  <a:schemeClr val="bg1"/>
                </a:solidFill>
              </a:endParaRPr>
            </a:p>
          </p:txBody>
        </p:sp>
      </p:grpSp>
      <p:grpSp>
        <p:nvGrpSpPr>
          <p:cNvPr id="32" name="Group 31">
            <a:extLst>
              <a:ext uri="{FF2B5EF4-FFF2-40B4-BE49-F238E27FC236}">
                <a16:creationId xmlns:a16="http://schemas.microsoft.com/office/drawing/2014/main" id="{C2FA5A59-0370-1347-87B8-8067343D779C}"/>
              </a:ext>
            </a:extLst>
          </p:cNvPr>
          <p:cNvGrpSpPr/>
          <p:nvPr/>
        </p:nvGrpSpPr>
        <p:grpSpPr>
          <a:xfrm>
            <a:off x="3038500" y="2124860"/>
            <a:ext cx="895030" cy="895029"/>
            <a:chOff x="632822" y="2124860"/>
            <a:chExt cx="895030" cy="895029"/>
          </a:xfrm>
        </p:grpSpPr>
        <p:sp>
          <p:nvSpPr>
            <p:cNvPr id="33" name="Oval 32">
              <a:extLst>
                <a:ext uri="{FF2B5EF4-FFF2-40B4-BE49-F238E27FC236}">
                  <a16:creationId xmlns:a16="http://schemas.microsoft.com/office/drawing/2014/main" id="{078C76C3-76E2-E84B-9054-1BDC66149A0B}"/>
                </a:ext>
              </a:extLst>
            </p:cNvPr>
            <p:cNvSpPr/>
            <p:nvPr/>
          </p:nvSpPr>
          <p:spPr>
            <a:xfrm>
              <a:off x="632822" y="2124860"/>
              <a:ext cx="895030" cy="895029"/>
            </a:xfrm>
            <a:prstGeom prst="ellipse">
              <a:avLst/>
            </a:prstGeom>
            <a:solidFill>
              <a:srgbClr val="542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34" name="Freeform 1218">
              <a:extLst>
                <a:ext uri="{FF2B5EF4-FFF2-40B4-BE49-F238E27FC236}">
                  <a16:creationId xmlns:a16="http://schemas.microsoft.com/office/drawing/2014/main" id="{7B26E1EA-0293-1741-A930-15362B766926}"/>
                </a:ext>
              </a:extLst>
            </p:cNvPr>
            <p:cNvSpPr>
              <a:spLocks noChangeAspect="1"/>
            </p:cNvSpPr>
            <p:nvPr/>
          </p:nvSpPr>
          <p:spPr bwMode="auto">
            <a:xfrm>
              <a:off x="925213" y="2445649"/>
              <a:ext cx="329477" cy="252000"/>
            </a:xfrm>
            <a:custGeom>
              <a:avLst/>
              <a:gdLst>
                <a:gd name="T0" fmla="*/ 3437 w 4043"/>
                <a:gd name="T1" fmla="*/ 0 h 3090"/>
                <a:gd name="T2" fmla="*/ 3477 w 4043"/>
                <a:gd name="T3" fmla="*/ 4 h 3090"/>
                <a:gd name="T4" fmla="*/ 3516 w 4043"/>
                <a:gd name="T5" fmla="*/ 12 h 3090"/>
                <a:gd name="T6" fmla="*/ 3550 w 4043"/>
                <a:gd name="T7" fmla="*/ 27 h 3090"/>
                <a:gd name="T8" fmla="*/ 3584 w 4043"/>
                <a:gd name="T9" fmla="*/ 47 h 3090"/>
                <a:gd name="T10" fmla="*/ 3615 w 4043"/>
                <a:gd name="T11" fmla="*/ 73 h 3090"/>
                <a:gd name="T12" fmla="*/ 3970 w 4043"/>
                <a:gd name="T13" fmla="*/ 427 h 3090"/>
                <a:gd name="T14" fmla="*/ 3996 w 4043"/>
                <a:gd name="T15" fmla="*/ 457 h 3090"/>
                <a:gd name="T16" fmla="*/ 4015 w 4043"/>
                <a:gd name="T17" fmla="*/ 491 h 3090"/>
                <a:gd name="T18" fmla="*/ 4030 w 4043"/>
                <a:gd name="T19" fmla="*/ 525 h 3090"/>
                <a:gd name="T20" fmla="*/ 4039 w 4043"/>
                <a:gd name="T21" fmla="*/ 563 h 3090"/>
                <a:gd name="T22" fmla="*/ 4043 w 4043"/>
                <a:gd name="T23" fmla="*/ 604 h 3090"/>
                <a:gd name="T24" fmla="*/ 4039 w 4043"/>
                <a:gd name="T25" fmla="*/ 644 h 3090"/>
                <a:gd name="T26" fmla="*/ 4030 w 4043"/>
                <a:gd name="T27" fmla="*/ 682 h 3090"/>
                <a:gd name="T28" fmla="*/ 4015 w 4043"/>
                <a:gd name="T29" fmla="*/ 717 h 3090"/>
                <a:gd name="T30" fmla="*/ 3996 w 4043"/>
                <a:gd name="T31" fmla="*/ 750 h 3090"/>
                <a:gd name="T32" fmla="*/ 3970 w 4043"/>
                <a:gd name="T33" fmla="*/ 780 h 3090"/>
                <a:gd name="T34" fmla="*/ 2081 w 4043"/>
                <a:gd name="T35" fmla="*/ 2663 h 3090"/>
                <a:gd name="T36" fmla="*/ 1726 w 4043"/>
                <a:gd name="T37" fmla="*/ 3017 h 3090"/>
                <a:gd name="T38" fmla="*/ 1695 w 4043"/>
                <a:gd name="T39" fmla="*/ 3043 h 3090"/>
                <a:gd name="T40" fmla="*/ 1663 w 4043"/>
                <a:gd name="T41" fmla="*/ 3062 h 3090"/>
                <a:gd name="T42" fmla="*/ 1627 w 4043"/>
                <a:gd name="T43" fmla="*/ 3077 h 3090"/>
                <a:gd name="T44" fmla="*/ 1589 w 4043"/>
                <a:gd name="T45" fmla="*/ 3086 h 3090"/>
                <a:gd name="T46" fmla="*/ 1549 w 4043"/>
                <a:gd name="T47" fmla="*/ 3090 h 3090"/>
                <a:gd name="T48" fmla="*/ 1509 w 4043"/>
                <a:gd name="T49" fmla="*/ 3086 h 3090"/>
                <a:gd name="T50" fmla="*/ 1470 w 4043"/>
                <a:gd name="T51" fmla="*/ 3077 h 3090"/>
                <a:gd name="T52" fmla="*/ 1434 w 4043"/>
                <a:gd name="T53" fmla="*/ 3062 h 3090"/>
                <a:gd name="T54" fmla="*/ 1402 w 4043"/>
                <a:gd name="T55" fmla="*/ 3043 h 3090"/>
                <a:gd name="T56" fmla="*/ 1371 w 4043"/>
                <a:gd name="T57" fmla="*/ 3017 h 3090"/>
                <a:gd name="T58" fmla="*/ 1016 w 4043"/>
                <a:gd name="T59" fmla="*/ 2663 h 3090"/>
                <a:gd name="T60" fmla="*/ 73 w 4043"/>
                <a:gd name="T61" fmla="*/ 1721 h 3090"/>
                <a:gd name="T62" fmla="*/ 47 w 4043"/>
                <a:gd name="T63" fmla="*/ 1691 h 3090"/>
                <a:gd name="T64" fmla="*/ 26 w 4043"/>
                <a:gd name="T65" fmla="*/ 1658 h 3090"/>
                <a:gd name="T66" fmla="*/ 11 w 4043"/>
                <a:gd name="T67" fmla="*/ 1622 h 3090"/>
                <a:gd name="T68" fmla="*/ 2 w 4043"/>
                <a:gd name="T69" fmla="*/ 1585 h 3090"/>
                <a:gd name="T70" fmla="*/ 0 w 4043"/>
                <a:gd name="T71" fmla="*/ 1545 h 3090"/>
                <a:gd name="T72" fmla="*/ 2 w 4043"/>
                <a:gd name="T73" fmla="*/ 1504 h 3090"/>
                <a:gd name="T74" fmla="*/ 11 w 4043"/>
                <a:gd name="T75" fmla="*/ 1467 h 3090"/>
                <a:gd name="T76" fmla="*/ 26 w 4043"/>
                <a:gd name="T77" fmla="*/ 1431 h 3090"/>
                <a:gd name="T78" fmla="*/ 47 w 4043"/>
                <a:gd name="T79" fmla="*/ 1398 h 3090"/>
                <a:gd name="T80" fmla="*/ 73 w 4043"/>
                <a:gd name="T81" fmla="*/ 1368 h 3090"/>
                <a:gd name="T82" fmla="*/ 428 w 4043"/>
                <a:gd name="T83" fmla="*/ 1015 h 3090"/>
                <a:gd name="T84" fmla="*/ 457 w 4043"/>
                <a:gd name="T85" fmla="*/ 989 h 3090"/>
                <a:gd name="T86" fmla="*/ 491 w 4043"/>
                <a:gd name="T87" fmla="*/ 968 h 3090"/>
                <a:gd name="T88" fmla="*/ 527 w 4043"/>
                <a:gd name="T89" fmla="*/ 953 h 3090"/>
                <a:gd name="T90" fmla="*/ 564 w 4043"/>
                <a:gd name="T91" fmla="*/ 944 h 3090"/>
                <a:gd name="T92" fmla="*/ 605 w 4043"/>
                <a:gd name="T93" fmla="*/ 942 h 3090"/>
                <a:gd name="T94" fmla="*/ 645 w 4043"/>
                <a:gd name="T95" fmla="*/ 944 h 3090"/>
                <a:gd name="T96" fmla="*/ 684 w 4043"/>
                <a:gd name="T97" fmla="*/ 953 h 3090"/>
                <a:gd name="T98" fmla="*/ 718 w 4043"/>
                <a:gd name="T99" fmla="*/ 968 h 3090"/>
                <a:gd name="T100" fmla="*/ 752 w 4043"/>
                <a:gd name="T101" fmla="*/ 989 h 3090"/>
                <a:gd name="T102" fmla="*/ 783 w 4043"/>
                <a:gd name="T103" fmla="*/ 1015 h 3090"/>
                <a:gd name="T104" fmla="*/ 1549 w 4043"/>
                <a:gd name="T105" fmla="*/ 1781 h 3090"/>
                <a:gd name="T106" fmla="*/ 3260 w 4043"/>
                <a:gd name="T107" fmla="*/ 73 h 3090"/>
                <a:gd name="T108" fmla="*/ 3291 w 4043"/>
                <a:gd name="T109" fmla="*/ 47 h 3090"/>
                <a:gd name="T110" fmla="*/ 3323 w 4043"/>
                <a:gd name="T111" fmla="*/ 27 h 3090"/>
                <a:gd name="T112" fmla="*/ 3359 w 4043"/>
                <a:gd name="T113" fmla="*/ 12 h 3090"/>
                <a:gd name="T114" fmla="*/ 3397 w 4043"/>
                <a:gd name="T115" fmla="*/ 4 h 3090"/>
                <a:gd name="T116" fmla="*/ 3437 w 4043"/>
                <a:gd name="T117" fmla="*/ 0 h 3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43" h="3090">
                  <a:moveTo>
                    <a:pt x="3437" y="0"/>
                  </a:moveTo>
                  <a:lnTo>
                    <a:pt x="3477" y="4"/>
                  </a:lnTo>
                  <a:lnTo>
                    <a:pt x="3516" y="12"/>
                  </a:lnTo>
                  <a:lnTo>
                    <a:pt x="3550" y="27"/>
                  </a:lnTo>
                  <a:lnTo>
                    <a:pt x="3584" y="47"/>
                  </a:lnTo>
                  <a:lnTo>
                    <a:pt x="3615" y="73"/>
                  </a:lnTo>
                  <a:lnTo>
                    <a:pt x="3970" y="427"/>
                  </a:lnTo>
                  <a:lnTo>
                    <a:pt x="3996" y="457"/>
                  </a:lnTo>
                  <a:lnTo>
                    <a:pt x="4015" y="491"/>
                  </a:lnTo>
                  <a:lnTo>
                    <a:pt x="4030" y="525"/>
                  </a:lnTo>
                  <a:lnTo>
                    <a:pt x="4039" y="563"/>
                  </a:lnTo>
                  <a:lnTo>
                    <a:pt x="4043" y="604"/>
                  </a:lnTo>
                  <a:lnTo>
                    <a:pt x="4039" y="644"/>
                  </a:lnTo>
                  <a:lnTo>
                    <a:pt x="4030" y="682"/>
                  </a:lnTo>
                  <a:lnTo>
                    <a:pt x="4015" y="717"/>
                  </a:lnTo>
                  <a:lnTo>
                    <a:pt x="3996" y="750"/>
                  </a:lnTo>
                  <a:lnTo>
                    <a:pt x="3970" y="780"/>
                  </a:lnTo>
                  <a:lnTo>
                    <a:pt x="2081" y="2663"/>
                  </a:lnTo>
                  <a:lnTo>
                    <a:pt x="1726" y="3017"/>
                  </a:lnTo>
                  <a:lnTo>
                    <a:pt x="1695" y="3043"/>
                  </a:lnTo>
                  <a:lnTo>
                    <a:pt x="1663" y="3062"/>
                  </a:lnTo>
                  <a:lnTo>
                    <a:pt x="1627" y="3077"/>
                  </a:lnTo>
                  <a:lnTo>
                    <a:pt x="1589" y="3086"/>
                  </a:lnTo>
                  <a:lnTo>
                    <a:pt x="1549" y="3090"/>
                  </a:lnTo>
                  <a:lnTo>
                    <a:pt x="1509" y="3086"/>
                  </a:lnTo>
                  <a:lnTo>
                    <a:pt x="1470" y="3077"/>
                  </a:lnTo>
                  <a:lnTo>
                    <a:pt x="1434" y="3062"/>
                  </a:lnTo>
                  <a:lnTo>
                    <a:pt x="1402" y="3043"/>
                  </a:lnTo>
                  <a:lnTo>
                    <a:pt x="1371" y="3017"/>
                  </a:lnTo>
                  <a:lnTo>
                    <a:pt x="1016" y="2663"/>
                  </a:lnTo>
                  <a:lnTo>
                    <a:pt x="73" y="1721"/>
                  </a:lnTo>
                  <a:lnTo>
                    <a:pt x="47" y="1691"/>
                  </a:lnTo>
                  <a:lnTo>
                    <a:pt x="26" y="1658"/>
                  </a:lnTo>
                  <a:lnTo>
                    <a:pt x="11" y="1622"/>
                  </a:lnTo>
                  <a:lnTo>
                    <a:pt x="2" y="1585"/>
                  </a:lnTo>
                  <a:lnTo>
                    <a:pt x="0" y="1545"/>
                  </a:lnTo>
                  <a:lnTo>
                    <a:pt x="2" y="1504"/>
                  </a:lnTo>
                  <a:lnTo>
                    <a:pt x="11" y="1467"/>
                  </a:lnTo>
                  <a:lnTo>
                    <a:pt x="26" y="1431"/>
                  </a:lnTo>
                  <a:lnTo>
                    <a:pt x="47" y="1398"/>
                  </a:lnTo>
                  <a:lnTo>
                    <a:pt x="73" y="1368"/>
                  </a:lnTo>
                  <a:lnTo>
                    <a:pt x="428" y="1015"/>
                  </a:lnTo>
                  <a:lnTo>
                    <a:pt x="457" y="989"/>
                  </a:lnTo>
                  <a:lnTo>
                    <a:pt x="491" y="968"/>
                  </a:lnTo>
                  <a:lnTo>
                    <a:pt x="527" y="953"/>
                  </a:lnTo>
                  <a:lnTo>
                    <a:pt x="564" y="944"/>
                  </a:lnTo>
                  <a:lnTo>
                    <a:pt x="605" y="942"/>
                  </a:lnTo>
                  <a:lnTo>
                    <a:pt x="645" y="944"/>
                  </a:lnTo>
                  <a:lnTo>
                    <a:pt x="684" y="953"/>
                  </a:lnTo>
                  <a:lnTo>
                    <a:pt x="718" y="968"/>
                  </a:lnTo>
                  <a:lnTo>
                    <a:pt x="752" y="989"/>
                  </a:lnTo>
                  <a:lnTo>
                    <a:pt x="783" y="1015"/>
                  </a:lnTo>
                  <a:lnTo>
                    <a:pt x="1549" y="1781"/>
                  </a:lnTo>
                  <a:lnTo>
                    <a:pt x="3260" y="73"/>
                  </a:lnTo>
                  <a:lnTo>
                    <a:pt x="3291" y="47"/>
                  </a:lnTo>
                  <a:lnTo>
                    <a:pt x="3323" y="27"/>
                  </a:lnTo>
                  <a:lnTo>
                    <a:pt x="3359" y="12"/>
                  </a:lnTo>
                  <a:lnTo>
                    <a:pt x="3397" y="4"/>
                  </a:lnTo>
                  <a:lnTo>
                    <a:pt x="3437" y="0"/>
                  </a:lnTo>
                  <a:close/>
                </a:path>
              </a:pathLst>
            </a:custGeom>
            <a:solidFill>
              <a:srgbClr val="FFFFFF"/>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solidFill>
                  <a:schemeClr val="bg1"/>
                </a:solidFill>
              </a:endParaRPr>
            </a:p>
            <a:p>
              <a:endParaRPr lang="en-US" sz="1013" dirty="0">
                <a:solidFill>
                  <a:schemeClr val="bg1"/>
                </a:solidFill>
              </a:endParaRPr>
            </a:p>
            <a:p>
              <a:endParaRPr lang="en-US" sz="1013" dirty="0">
                <a:solidFill>
                  <a:schemeClr val="bg1"/>
                </a:solidFill>
              </a:endParaRPr>
            </a:p>
            <a:p>
              <a:endParaRPr lang="en-US" sz="1013" dirty="0">
                <a:solidFill>
                  <a:schemeClr val="bg1"/>
                </a:solidFill>
              </a:endParaRPr>
            </a:p>
          </p:txBody>
        </p:sp>
      </p:grpSp>
      <p:grpSp>
        <p:nvGrpSpPr>
          <p:cNvPr id="35" name="Group 34">
            <a:extLst>
              <a:ext uri="{FF2B5EF4-FFF2-40B4-BE49-F238E27FC236}">
                <a16:creationId xmlns:a16="http://schemas.microsoft.com/office/drawing/2014/main" id="{307E0E65-BF74-EB4A-A48A-2CE9AB0EF3F3}"/>
              </a:ext>
            </a:extLst>
          </p:cNvPr>
          <p:cNvGrpSpPr/>
          <p:nvPr/>
        </p:nvGrpSpPr>
        <p:grpSpPr>
          <a:xfrm>
            <a:off x="5224721" y="2124134"/>
            <a:ext cx="895030" cy="895029"/>
            <a:chOff x="632822" y="2124860"/>
            <a:chExt cx="895030" cy="895029"/>
          </a:xfrm>
        </p:grpSpPr>
        <p:sp>
          <p:nvSpPr>
            <p:cNvPr id="36" name="Oval 35">
              <a:extLst>
                <a:ext uri="{FF2B5EF4-FFF2-40B4-BE49-F238E27FC236}">
                  <a16:creationId xmlns:a16="http://schemas.microsoft.com/office/drawing/2014/main" id="{B11EFE12-5550-0B4A-8DFD-620D746C3BEE}"/>
                </a:ext>
              </a:extLst>
            </p:cNvPr>
            <p:cNvSpPr/>
            <p:nvPr/>
          </p:nvSpPr>
          <p:spPr>
            <a:xfrm>
              <a:off x="632822" y="2124860"/>
              <a:ext cx="895030" cy="895029"/>
            </a:xfrm>
            <a:prstGeom prst="ellipse">
              <a:avLst/>
            </a:prstGeom>
            <a:solidFill>
              <a:srgbClr val="542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37" name="Freeform 1218">
              <a:extLst>
                <a:ext uri="{FF2B5EF4-FFF2-40B4-BE49-F238E27FC236}">
                  <a16:creationId xmlns:a16="http://schemas.microsoft.com/office/drawing/2014/main" id="{E9C5572B-A906-E746-8F00-50C7A5FFAC2C}"/>
                </a:ext>
              </a:extLst>
            </p:cNvPr>
            <p:cNvSpPr>
              <a:spLocks noChangeAspect="1"/>
            </p:cNvSpPr>
            <p:nvPr/>
          </p:nvSpPr>
          <p:spPr bwMode="auto">
            <a:xfrm>
              <a:off x="925213" y="2445649"/>
              <a:ext cx="329477" cy="252000"/>
            </a:xfrm>
            <a:custGeom>
              <a:avLst/>
              <a:gdLst>
                <a:gd name="T0" fmla="*/ 3437 w 4043"/>
                <a:gd name="T1" fmla="*/ 0 h 3090"/>
                <a:gd name="T2" fmla="*/ 3477 w 4043"/>
                <a:gd name="T3" fmla="*/ 4 h 3090"/>
                <a:gd name="T4" fmla="*/ 3516 w 4043"/>
                <a:gd name="T5" fmla="*/ 12 h 3090"/>
                <a:gd name="T6" fmla="*/ 3550 w 4043"/>
                <a:gd name="T7" fmla="*/ 27 h 3090"/>
                <a:gd name="T8" fmla="*/ 3584 w 4043"/>
                <a:gd name="T9" fmla="*/ 47 h 3090"/>
                <a:gd name="T10" fmla="*/ 3615 w 4043"/>
                <a:gd name="T11" fmla="*/ 73 h 3090"/>
                <a:gd name="T12" fmla="*/ 3970 w 4043"/>
                <a:gd name="T13" fmla="*/ 427 h 3090"/>
                <a:gd name="T14" fmla="*/ 3996 w 4043"/>
                <a:gd name="T15" fmla="*/ 457 h 3090"/>
                <a:gd name="T16" fmla="*/ 4015 w 4043"/>
                <a:gd name="T17" fmla="*/ 491 h 3090"/>
                <a:gd name="T18" fmla="*/ 4030 w 4043"/>
                <a:gd name="T19" fmla="*/ 525 h 3090"/>
                <a:gd name="T20" fmla="*/ 4039 w 4043"/>
                <a:gd name="T21" fmla="*/ 563 h 3090"/>
                <a:gd name="T22" fmla="*/ 4043 w 4043"/>
                <a:gd name="T23" fmla="*/ 604 h 3090"/>
                <a:gd name="T24" fmla="*/ 4039 w 4043"/>
                <a:gd name="T25" fmla="*/ 644 h 3090"/>
                <a:gd name="T26" fmla="*/ 4030 w 4043"/>
                <a:gd name="T27" fmla="*/ 682 h 3090"/>
                <a:gd name="T28" fmla="*/ 4015 w 4043"/>
                <a:gd name="T29" fmla="*/ 717 h 3090"/>
                <a:gd name="T30" fmla="*/ 3996 w 4043"/>
                <a:gd name="T31" fmla="*/ 750 h 3090"/>
                <a:gd name="T32" fmla="*/ 3970 w 4043"/>
                <a:gd name="T33" fmla="*/ 780 h 3090"/>
                <a:gd name="T34" fmla="*/ 2081 w 4043"/>
                <a:gd name="T35" fmla="*/ 2663 h 3090"/>
                <a:gd name="T36" fmla="*/ 1726 w 4043"/>
                <a:gd name="T37" fmla="*/ 3017 h 3090"/>
                <a:gd name="T38" fmla="*/ 1695 w 4043"/>
                <a:gd name="T39" fmla="*/ 3043 h 3090"/>
                <a:gd name="T40" fmla="*/ 1663 w 4043"/>
                <a:gd name="T41" fmla="*/ 3062 h 3090"/>
                <a:gd name="T42" fmla="*/ 1627 w 4043"/>
                <a:gd name="T43" fmla="*/ 3077 h 3090"/>
                <a:gd name="T44" fmla="*/ 1589 w 4043"/>
                <a:gd name="T45" fmla="*/ 3086 h 3090"/>
                <a:gd name="T46" fmla="*/ 1549 w 4043"/>
                <a:gd name="T47" fmla="*/ 3090 h 3090"/>
                <a:gd name="T48" fmla="*/ 1509 w 4043"/>
                <a:gd name="T49" fmla="*/ 3086 h 3090"/>
                <a:gd name="T50" fmla="*/ 1470 w 4043"/>
                <a:gd name="T51" fmla="*/ 3077 h 3090"/>
                <a:gd name="T52" fmla="*/ 1434 w 4043"/>
                <a:gd name="T53" fmla="*/ 3062 h 3090"/>
                <a:gd name="T54" fmla="*/ 1402 w 4043"/>
                <a:gd name="T55" fmla="*/ 3043 h 3090"/>
                <a:gd name="T56" fmla="*/ 1371 w 4043"/>
                <a:gd name="T57" fmla="*/ 3017 h 3090"/>
                <a:gd name="T58" fmla="*/ 1016 w 4043"/>
                <a:gd name="T59" fmla="*/ 2663 h 3090"/>
                <a:gd name="T60" fmla="*/ 73 w 4043"/>
                <a:gd name="T61" fmla="*/ 1721 h 3090"/>
                <a:gd name="T62" fmla="*/ 47 w 4043"/>
                <a:gd name="T63" fmla="*/ 1691 h 3090"/>
                <a:gd name="T64" fmla="*/ 26 w 4043"/>
                <a:gd name="T65" fmla="*/ 1658 h 3090"/>
                <a:gd name="T66" fmla="*/ 11 w 4043"/>
                <a:gd name="T67" fmla="*/ 1622 h 3090"/>
                <a:gd name="T68" fmla="*/ 2 w 4043"/>
                <a:gd name="T69" fmla="*/ 1585 h 3090"/>
                <a:gd name="T70" fmla="*/ 0 w 4043"/>
                <a:gd name="T71" fmla="*/ 1545 h 3090"/>
                <a:gd name="T72" fmla="*/ 2 w 4043"/>
                <a:gd name="T73" fmla="*/ 1504 h 3090"/>
                <a:gd name="T74" fmla="*/ 11 w 4043"/>
                <a:gd name="T75" fmla="*/ 1467 h 3090"/>
                <a:gd name="T76" fmla="*/ 26 w 4043"/>
                <a:gd name="T77" fmla="*/ 1431 h 3090"/>
                <a:gd name="T78" fmla="*/ 47 w 4043"/>
                <a:gd name="T79" fmla="*/ 1398 h 3090"/>
                <a:gd name="T80" fmla="*/ 73 w 4043"/>
                <a:gd name="T81" fmla="*/ 1368 h 3090"/>
                <a:gd name="T82" fmla="*/ 428 w 4043"/>
                <a:gd name="T83" fmla="*/ 1015 h 3090"/>
                <a:gd name="T84" fmla="*/ 457 w 4043"/>
                <a:gd name="T85" fmla="*/ 989 h 3090"/>
                <a:gd name="T86" fmla="*/ 491 w 4043"/>
                <a:gd name="T87" fmla="*/ 968 h 3090"/>
                <a:gd name="T88" fmla="*/ 527 w 4043"/>
                <a:gd name="T89" fmla="*/ 953 h 3090"/>
                <a:gd name="T90" fmla="*/ 564 w 4043"/>
                <a:gd name="T91" fmla="*/ 944 h 3090"/>
                <a:gd name="T92" fmla="*/ 605 w 4043"/>
                <a:gd name="T93" fmla="*/ 942 h 3090"/>
                <a:gd name="T94" fmla="*/ 645 w 4043"/>
                <a:gd name="T95" fmla="*/ 944 h 3090"/>
                <a:gd name="T96" fmla="*/ 684 w 4043"/>
                <a:gd name="T97" fmla="*/ 953 h 3090"/>
                <a:gd name="T98" fmla="*/ 718 w 4043"/>
                <a:gd name="T99" fmla="*/ 968 h 3090"/>
                <a:gd name="T100" fmla="*/ 752 w 4043"/>
                <a:gd name="T101" fmla="*/ 989 h 3090"/>
                <a:gd name="T102" fmla="*/ 783 w 4043"/>
                <a:gd name="T103" fmla="*/ 1015 h 3090"/>
                <a:gd name="T104" fmla="*/ 1549 w 4043"/>
                <a:gd name="T105" fmla="*/ 1781 h 3090"/>
                <a:gd name="T106" fmla="*/ 3260 w 4043"/>
                <a:gd name="T107" fmla="*/ 73 h 3090"/>
                <a:gd name="T108" fmla="*/ 3291 w 4043"/>
                <a:gd name="T109" fmla="*/ 47 h 3090"/>
                <a:gd name="T110" fmla="*/ 3323 w 4043"/>
                <a:gd name="T111" fmla="*/ 27 h 3090"/>
                <a:gd name="T112" fmla="*/ 3359 w 4043"/>
                <a:gd name="T113" fmla="*/ 12 h 3090"/>
                <a:gd name="T114" fmla="*/ 3397 w 4043"/>
                <a:gd name="T115" fmla="*/ 4 h 3090"/>
                <a:gd name="T116" fmla="*/ 3437 w 4043"/>
                <a:gd name="T117" fmla="*/ 0 h 3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43" h="3090">
                  <a:moveTo>
                    <a:pt x="3437" y="0"/>
                  </a:moveTo>
                  <a:lnTo>
                    <a:pt x="3477" y="4"/>
                  </a:lnTo>
                  <a:lnTo>
                    <a:pt x="3516" y="12"/>
                  </a:lnTo>
                  <a:lnTo>
                    <a:pt x="3550" y="27"/>
                  </a:lnTo>
                  <a:lnTo>
                    <a:pt x="3584" y="47"/>
                  </a:lnTo>
                  <a:lnTo>
                    <a:pt x="3615" y="73"/>
                  </a:lnTo>
                  <a:lnTo>
                    <a:pt x="3970" y="427"/>
                  </a:lnTo>
                  <a:lnTo>
                    <a:pt x="3996" y="457"/>
                  </a:lnTo>
                  <a:lnTo>
                    <a:pt x="4015" y="491"/>
                  </a:lnTo>
                  <a:lnTo>
                    <a:pt x="4030" y="525"/>
                  </a:lnTo>
                  <a:lnTo>
                    <a:pt x="4039" y="563"/>
                  </a:lnTo>
                  <a:lnTo>
                    <a:pt x="4043" y="604"/>
                  </a:lnTo>
                  <a:lnTo>
                    <a:pt x="4039" y="644"/>
                  </a:lnTo>
                  <a:lnTo>
                    <a:pt x="4030" y="682"/>
                  </a:lnTo>
                  <a:lnTo>
                    <a:pt x="4015" y="717"/>
                  </a:lnTo>
                  <a:lnTo>
                    <a:pt x="3996" y="750"/>
                  </a:lnTo>
                  <a:lnTo>
                    <a:pt x="3970" y="780"/>
                  </a:lnTo>
                  <a:lnTo>
                    <a:pt x="2081" y="2663"/>
                  </a:lnTo>
                  <a:lnTo>
                    <a:pt x="1726" y="3017"/>
                  </a:lnTo>
                  <a:lnTo>
                    <a:pt x="1695" y="3043"/>
                  </a:lnTo>
                  <a:lnTo>
                    <a:pt x="1663" y="3062"/>
                  </a:lnTo>
                  <a:lnTo>
                    <a:pt x="1627" y="3077"/>
                  </a:lnTo>
                  <a:lnTo>
                    <a:pt x="1589" y="3086"/>
                  </a:lnTo>
                  <a:lnTo>
                    <a:pt x="1549" y="3090"/>
                  </a:lnTo>
                  <a:lnTo>
                    <a:pt x="1509" y="3086"/>
                  </a:lnTo>
                  <a:lnTo>
                    <a:pt x="1470" y="3077"/>
                  </a:lnTo>
                  <a:lnTo>
                    <a:pt x="1434" y="3062"/>
                  </a:lnTo>
                  <a:lnTo>
                    <a:pt x="1402" y="3043"/>
                  </a:lnTo>
                  <a:lnTo>
                    <a:pt x="1371" y="3017"/>
                  </a:lnTo>
                  <a:lnTo>
                    <a:pt x="1016" y="2663"/>
                  </a:lnTo>
                  <a:lnTo>
                    <a:pt x="73" y="1721"/>
                  </a:lnTo>
                  <a:lnTo>
                    <a:pt x="47" y="1691"/>
                  </a:lnTo>
                  <a:lnTo>
                    <a:pt x="26" y="1658"/>
                  </a:lnTo>
                  <a:lnTo>
                    <a:pt x="11" y="1622"/>
                  </a:lnTo>
                  <a:lnTo>
                    <a:pt x="2" y="1585"/>
                  </a:lnTo>
                  <a:lnTo>
                    <a:pt x="0" y="1545"/>
                  </a:lnTo>
                  <a:lnTo>
                    <a:pt x="2" y="1504"/>
                  </a:lnTo>
                  <a:lnTo>
                    <a:pt x="11" y="1467"/>
                  </a:lnTo>
                  <a:lnTo>
                    <a:pt x="26" y="1431"/>
                  </a:lnTo>
                  <a:lnTo>
                    <a:pt x="47" y="1398"/>
                  </a:lnTo>
                  <a:lnTo>
                    <a:pt x="73" y="1368"/>
                  </a:lnTo>
                  <a:lnTo>
                    <a:pt x="428" y="1015"/>
                  </a:lnTo>
                  <a:lnTo>
                    <a:pt x="457" y="989"/>
                  </a:lnTo>
                  <a:lnTo>
                    <a:pt x="491" y="968"/>
                  </a:lnTo>
                  <a:lnTo>
                    <a:pt x="527" y="953"/>
                  </a:lnTo>
                  <a:lnTo>
                    <a:pt x="564" y="944"/>
                  </a:lnTo>
                  <a:lnTo>
                    <a:pt x="605" y="942"/>
                  </a:lnTo>
                  <a:lnTo>
                    <a:pt x="645" y="944"/>
                  </a:lnTo>
                  <a:lnTo>
                    <a:pt x="684" y="953"/>
                  </a:lnTo>
                  <a:lnTo>
                    <a:pt x="718" y="968"/>
                  </a:lnTo>
                  <a:lnTo>
                    <a:pt x="752" y="989"/>
                  </a:lnTo>
                  <a:lnTo>
                    <a:pt x="783" y="1015"/>
                  </a:lnTo>
                  <a:lnTo>
                    <a:pt x="1549" y="1781"/>
                  </a:lnTo>
                  <a:lnTo>
                    <a:pt x="3260" y="73"/>
                  </a:lnTo>
                  <a:lnTo>
                    <a:pt x="3291" y="47"/>
                  </a:lnTo>
                  <a:lnTo>
                    <a:pt x="3323" y="27"/>
                  </a:lnTo>
                  <a:lnTo>
                    <a:pt x="3359" y="12"/>
                  </a:lnTo>
                  <a:lnTo>
                    <a:pt x="3397" y="4"/>
                  </a:lnTo>
                  <a:lnTo>
                    <a:pt x="3437" y="0"/>
                  </a:lnTo>
                  <a:close/>
                </a:path>
              </a:pathLst>
            </a:custGeom>
            <a:solidFill>
              <a:srgbClr val="FFFFFF"/>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solidFill>
                  <a:schemeClr val="bg1"/>
                </a:solidFill>
              </a:endParaRPr>
            </a:p>
            <a:p>
              <a:endParaRPr lang="en-US" sz="1013" dirty="0">
                <a:solidFill>
                  <a:schemeClr val="bg1"/>
                </a:solidFill>
              </a:endParaRPr>
            </a:p>
            <a:p>
              <a:endParaRPr lang="en-US" sz="1013" dirty="0">
                <a:solidFill>
                  <a:schemeClr val="bg1"/>
                </a:solidFill>
              </a:endParaRPr>
            </a:p>
            <a:p>
              <a:endParaRPr lang="en-US" sz="1013" dirty="0">
                <a:solidFill>
                  <a:schemeClr val="bg1"/>
                </a:solidFill>
              </a:endParaRPr>
            </a:p>
          </p:txBody>
        </p:sp>
      </p:grpSp>
      <p:grpSp>
        <p:nvGrpSpPr>
          <p:cNvPr id="38" name="Group 37">
            <a:extLst>
              <a:ext uri="{FF2B5EF4-FFF2-40B4-BE49-F238E27FC236}">
                <a16:creationId xmlns:a16="http://schemas.microsoft.com/office/drawing/2014/main" id="{5C0F9B42-F279-2B48-B31C-9FD379B3E26E}"/>
              </a:ext>
            </a:extLst>
          </p:cNvPr>
          <p:cNvGrpSpPr/>
          <p:nvPr/>
        </p:nvGrpSpPr>
        <p:grpSpPr>
          <a:xfrm>
            <a:off x="7294088" y="2124134"/>
            <a:ext cx="895030" cy="895029"/>
            <a:chOff x="632822" y="2124860"/>
            <a:chExt cx="895030" cy="895029"/>
          </a:xfrm>
        </p:grpSpPr>
        <p:sp>
          <p:nvSpPr>
            <p:cNvPr id="39" name="Oval 38">
              <a:extLst>
                <a:ext uri="{FF2B5EF4-FFF2-40B4-BE49-F238E27FC236}">
                  <a16:creationId xmlns:a16="http://schemas.microsoft.com/office/drawing/2014/main" id="{59EDC033-A2FE-AD41-A799-B59EC4F4B678}"/>
                </a:ext>
              </a:extLst>
            </p:cNvPr>
            <p:cNvSpPr/>
            <p:nvPr/>
          </p:nvSpPr>
          <p:spPr>
            <a:xfrm>
              <a:off x="632822" y="2124860"/>
              <a:ext cx="895030" cy="895029"/>
            </a:xfrm>
            <a:prstGeom prst="ellipse">
              <a:avLst/>
            </a:prstGeom>
            <a:solidFill>
              <a:srgbClr val="542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40" name="Freeform 1218">
              <a:extLst>
                <a:ext uri="{FF2B5EF4-FFF2-40B4-BE49-F238E27FC236}">
                  <a16:creationId xmlns:a16="http://schemas.microsoft.com/office/drawing/2014/main" id="{6B16A3A6-D7CE-D342-9CBF-8119A5889255}"/>
                </a:ext>
              </a:extLst>
            </p:cNvPr>
            <p:cNvSpPr>
              <a:spLocks noChangeAspect="1"/>
            </p:cNvSpPr>
            <p:nvPr/>
          </p:nvSpPr>
          <p:spPr bwMode="auto">
            <a:xfrm>
              <a:off x="925213" y="2445649"/>
              <a:ext cx="329477" cy="252000"/>
            </a:xfrm>
            <a:custGeom>
              <a:avLst/>
              <a:gdLst>
                <a:gd name="T0" fmla="*/ 3437 w 4043"/>
                <a:gd name="T1" fmla="*/ 0 h 3090"/>
                <a:gd name="T2" fmla="*/ 3477 w 4043"/>
                <a:gd name="T3" fmla="*/ 4 h 3090"/>
                <a:gd name="T4" fmla="*/ 3516 w 4043"/>
                <a:gd name="T5" fmla="*/ 12 h 3090"/>
                <a:gd name="T6" fmla="*/ 3550 w 4043"/>
                <a:gd name="T7" fmla="*/ 27 h 3090"/>
                <a:gd name="T8" fmla="*/ 3584 w 4043"/>
                <a:gd name="T9" fmla="*/ 47 h 3090"/>
                <a:gd name="T10" fmla="*/ 3615 w 4043"/>
                <a:gd name="T11" fmla="*/ 73 h 3090"/>
                <a:gd name="T12" fmla="*/ 3970 w 4043"/>
                <a:gd name="T13" fmla="*/ 427 h 3090"/>
                <a:gd name="T14" fmla="*/ 3996 w 4043"/>
                <a:gd name="T15" fmla="*/ 457 h 3090"/>
                <a:gd name="T16" fmla="*/ 4015 w 4043"/>
                <a:gd name="T17" fmla="*/ 491 h 3090"/>
                <a:gd name="T18" fmla="*/ 4030 w 4043"/>
                <a:gd name="T19" fmla="*/ 525 h 3090"/>
                <a:gd name="T20" fmla="*/ 4039 w 4043"/>
                <a:gd name="T21" fmla="*/ 563 h 3090"/>
                <a:gd name="T22" fmla="*/ 4043 w 4043"/>
                <a:gd name="T23" fmla="*/ 604 h 3090"/>
                <a:gd name="T24" fmla="*/ 4039 w 4043"/>
                <a:gd name="T25" fmla="*/ 644 h 3090"/>
                <a:gd name="T26" fmla="*/ 4030 w 4043"/>
                <a:gd name="T27" fmla="*/ 682 h 3090"/>
                <a:gd name="T28" fmla="*/ 4015 w 4043"/>
                <a:gd name="T29" fmla="*/ 717 h 3090"/>
                <a:gd name="T30" fmla="*/ 3996 w 4043"/>
                <a:gd name="T31" fmla="*/ 750 h 3090"/>
                <a:gd name="T32" fmla="*/ 3970 w 4043"/>
                <a:gd name="T33" fmla="*/ 780 h 3090"/>
                <a:gd name="T34" fmla="*/ 2081 w 4043"/>
                <a:gd name="T35" fmla="*/ 2663 h 3090"/>
                <a:gd name="T36" fmla="*/ 1726 w 4043"/>
                <a:gd name="T37" fmla="*/ 3017 h 3090"/>
                <a:gd name="T38" fmla="*/ 1695 w 4043"/>
                <a:gd name="T39" fmla="*/ 3043 h 3090"/>
                <a:gd name="T40" fmla="*/ 1663 w 4043"/>
                <a:gd name="T41" fmla="*/ 3062 h 3090"/>
                <a:gd name="T42" fmla="*/ 1627 w 4043"/>
                <a:gd name="T43" fmla="*/ 3077 h 3090"/>
                <a:gd name="T44" fmla="*/ 1589 w 4043"/>
                <a:gd name="T45" fmla="*/ 3086 h 3090"/>
                <a:gd name="T46" fmla="*/ 1549 w 4043"/>
                <a:gd name="T47" fmla="*/ 3090 h 3090"/>
                <a:gd name="T48" fmla="*/ 1509 w 4043"/>
                <a:gd name="T49" fmla="*/ 3086 h 3090"/>
                <a:gd name="T50" fmla="*/ 1470 w 4043"/>
                <a:gd name="T51" fmla="*/ 3077 h 3090"/>
                <a:gd name="T52" fmla="*/ 1434 w 4043"/>
                <a:gd name="T53" fmla="*/ 3062 h 3090"/>
                <a:gd name="T54" fmla="*/ 1402 w 4043"/>
                <a:gd name="T55" fmla="*/ 3043 h 3090"/>
                <a:gd name="T56" fmla="*/ 1371 w 4043"/>
                <a:gd name="T57" fmla="*/ 3017 h 3090"/>
                <a:gd name="T58" fmla="*/ 1016 w 4043"/>
                <a:gd name="T59" fmla="*/ 2663 h 3090"/>
                <a:gd name="T60" fmla="*/ 73 w 4043"/>
                <a:gd name="T61" fmla="*/ 1721 h 3090"/>
                <a:gd name="T62" fmla="*/ 47 w 4043"/>
                <a:gd name="T63" fmla="*/ 1691 h 3090"/>
                <a:gd name="T64" fmla="*/ 26 w 4043"/>
                <a:gd name="T65" fmla="*/ 1658 h 3090"/>
                <a:gd name="T66" fmla="*/ 11 w 4043"/>
                <a:gd name="T67" fmla="*/ 1622 h 3090"/>
                <a:gd name="T68" fmla="*/ 2 w 4043"/>
                <a:gd name="T69" fmla="*/ 1585 h 3090"/>
                <a:gd name="T70" fmla="*/ 0 w 4043"/>
                <a:gd name="T71" fmla="*/ 1545 h 3090"/>
                <a:gd name="T72" fmla="*/ 2 w 4043"/>
                <a:gd name="T73" fmla="*/ 1504 h 3090"/>
                <a:gd name="T74" fmla="*/ 11 w 4043"/>
                <a:gd name="T75" fmla="*/ 1467 h 3090"/>
                <a:gd name="T76" fmla="*/ 26 w 4043"/>
                <a:gd name="T77" fmla="*/ 1431 h 3090"/>
                <a:gd name="T78" fmla="*/ 47 w 4043"/>
                <a:gd name="T79" fmla="*/ 1398 h 3090"/>
                <a:gd name="T80" fmla="*/ 73 w 4043"/>
                <a:gd name="T81" fmla="*/ 1368 h 3090"/>
                <a:gd name="T82" fmla="*/ 428 w 4043"/>
                <a:gd name="T83" fmla="*/ 1015 h 3090"/>
                <a:gd name="T84" fmla="*/ 457 w 4043"/>
                <a:gd name="T85" fmla="*/ 989 h 3090"/>
                <a:gd name="T86" fmla="*/ 491 w 4043"/>
                <a:gd name="T87" fmla="*/ 968 h 3090"/>
                <a:gd name="T88" fmla="*/ 527 w 4043"/>
                <a:gd name="T89" fmla="*/ 953 h 3090"/>
                <a:gd name="T90" fmla="*/ 564 w 4043"/>
                <a:gd name="T91" fmla="*/ 944 h 3090"/>
                <a:gd name="T92" fmla="*/ 605 w 4043"/>
                <a:gd name="T93" fmla="*/ 942 h 3090"/>
                <a:gd name="T94" fmla="*/ 645 w 4043"/>
                <a:gd name="T95" fmla="*/ 944 h 3090"/>
                <a:gd name="T96" fmla="*/ 684 w 4043"/>
                <a:gd name="T97" fmla="*/ 953 h 3090"/>
                <a:gd name="T98" fmla="*/ 718 w 4043"/>
                <a:gd name="T99" fmla="*/ 968 h 3090"/>
                <a:gd name="T100" fmla="*/ 752 w 4043"/>
                <a:gd name="T101" fmla="*/ 989 h 3090"/>
                <a:gd name="T102" fmla="*/ 783 w 4043"/>
                <a:gd name="T103" fmla="*/ 1015 h 3090"/>
                <a:gd name="T104" fmla="*/ 1549 w 4043"/>
                <a:gd name="T105" fmla="*/ 1781 h 3090"/>
                <a:gd name="T106" fmla="*/ 3260 w 4043"/>
                <a:gd name="T107" fmla="*/ 73 h 3090"/>
                <a:gd name="T108" fmla="*/ 3291 w 4043"/>
                <a:gd name="T109" fmla="*/ 47 h 3090"/>
                <a:gd name="T110" fmla="*/ 3323 w 4043"/>
                <a:gd name="T111" fmla="*/ 27 h 3090"/>
                <a:gd name="T112" fmla="*/ 3359 w 4043"/>
                <a:gd name="T113" fmla="*/ 12 h 3090"/>
                <a:gd name="T114" fmla="*/ 3397 w 4043"/>
                <a:gd name="T115" fmla="*/ 4 h 3090"/>
                <a:gd name="T116" fmla="*/ 3437 w 4043"/>
                <a:gd name="T117" fmla="*/ 0 h 3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43" h="3090">
                  <a:moveTo>
                    <a:pt x="3437" y="0"/>
                  </a:moveTo>
                  <a:lnTo>
                    <a:pt x="3477" y="4"/>
                  </a:lnTo>
                  <a:lnTo>
                    <a:pt x="3516" y="12"/>
                  </a:lnTo>
                  <a:lnTo>
                    <a:pt x="3550" y="27"/>
                  </a:lnTo>
                  <a:lnTo>
                    <a:pt x="3584" y="47"/>
                  </a:lnTo>
                  <a:lnTo>
                    <a:pt x="3615" y="73"/>
                  </a:lnTo>
                  <a:lnTo>
                    <a:pt x="3970" y="427"/>
                  </a:lnTo>
                  <a:lnTo>
                    <a:pt x="3996" y="457"/>
                  </a:lnTo>
                  <a:lnTo>
                    <a:pt x="4015" y="491"/>
                  </a:lnTo>
                  <a:lnTo>
                    <a:pt x="4030" y="525"/>
                  </a:lnTo>
                  <a:lnTo>
                    <a:pt x="4039" y="563"/>
                  </a:lnTo>
                  <a:lnTo>
                    <a:pt x="4043" y="604"/>
                  </a:lnTo>
                  <a:lnTo>
                    <a:pt x="4039" y="644"/>
                  </a:lnTo>
                  <a:lnTo>
                    <a:pt x="4030" y="682"/>
                  </a:lnTo>
                  <a:lnTo>
                    <a:pt x="4015" y="717"/>
                  </a:lnTo>
                  <a:lnTo>
                    <a:pt x="3996" y="750"/>
                  </a:lnTo>
                  <a:lnTo>
                    <a:pt x="3970" y="780"/>
                  </a:lnTo>
                  <a:lnTo>
                    <a:pt x="2081" y="2663"/>
                  </a:lnTo>
                  <a:lnTo>
                    <a:pt x="1726" y="3017"/>
                  </a:lnTo>
                  <a:lnTo>
                    <a:pt x="1695" y="3043"/>
                  </a:lnTo>
                  <a:lnTo>
                    <a:pt x="1663" y="3062"/>
                  </a:lnTo>
                  <a:lnTo>
                    <a:pt x="1627" y="3077"/>
                  </a:lnTo>
                  <a:lnTo>
                    <a:pt x="1589" y="3086"/>
                  </a:lnTo>
                  <a:lnTo>
                    <a:pt x="1549" y="3090"/>
                  </a:lnTo>
                  <a:lnTo>
                    <a:pt x="1509" y="3086"/>
                  </a:lnTo>
                  <a:lnTo>
                    <a:pt x="1470" y="3077"/>
                  </a:lnTo>
                  <a:lnTo>
                    <a:pt x="1434" y="3062"/>
                  </a:lnTo>
                  <a:lnTo>
                    <a:pt x="1402" y="3043"/>
                  </a:lnTo>
                  <a:lnTo>
                    <a:pt x="1371" y="3017"/>
                  </a:lnTo>
                  <a:lnTo>
                    <a:pt x="1016" y="2663"/>
                  </a:lnTo>
                  <a:lnTo>
                    <a:pt x="73" y="1721"/>
                  </a:lnTo>
                  <a:lnTo>
                    <a:pt x="47" y="1691"/>
                  </a:lnTo>
                  <a:lnTo>
                    <a:pt x="26" y="1658"/>
                  </a:lnTo>
                  <a:lnTo>
                    <a:pt x="11" y="1622"/>
                  </a:lnTo>
                  <a:lnTo>
                    <a:pt x="2" y="1585"/>
                  </a:lnTo>
                  <a:lnTo>
                    <a:pt x="0" y="1545"/>
                  </a:lnTo>
                  <a:lnTo>
                    <a:pt x="2" y="1504"/>
                  </a:lnTo>
                  <a:lnTo>
                    <a:pt x="11" y="1467"/>
                  </a:lnTo>
                  <a:lnTo>
                    <a:pt x="26" y="1431"/>
                  </a:lnTo>
                  <a:lnTo>
                    <a:pt x="47" y="1398"/>
                  </a:lnTo>
                  <a:lnTo>
                    <a:pt x="73" y="1368"/>
                  </a:lnTo>
                  <a:lnTo>
                    <a:pt x="428" y="1015"/>
                  </a:lnTo>
                  <a:lnTo>
                    <a:pt x="457" y="989"/>
                  </a:lnTo>
                  <a:lnTo>
                    <a:pt x="491" y="968"/>
                  </a:lnTo>
                  <a:lnTo>
                    <a:pt x="527" y="953"/>
                  </a:lnTo>
                  <a:lnTo>
                    <a:pt x="564" y="944"/>
                  </a:lnTo>
                  <a:lnTo>
                    <a:pt x="605" y="942"/>
                  </a:lnTo>
                  <a:lnTo>
                    <a:pt x="645" y="944"/>
                  </a:lnTo>
                  <a:lnTo>
                    <a:pt x="684" y="953"/>
                  </a:lnTo>
                  <a:lnTo>
                    <a:pt x="718" y="968"/>
                  </a:lnTo>
                  <a:lnTo>
                    <a:pt x="752" y="989"/>
                  </a:lnTo>
                  <a:lnTo>
                    <a:pt x="783" y="1015"/>
                  </a:lnTo>
                  <a:lnTo>
                    <a:pt x="1549" y="1781"/>
                  </a:lnTo>
                  <a:lnTo>
                    <a:pt x="3260" y="73"/>
                  </a:lnTo>
                  <a:lnTo>
                    <a:pt x="3291" y="47"/>
                  </a:lnTo>
                  <a:lnTo>
                    <a:pt x="3323" y="27"/>
                  </a:lnTo>
                  <a:lnTo>
                    <a:pt x="3359" y="12"/>
                  </a:lnTo>
                  <a:lnTo>
                    <a:pt x="3397" y="4"/>
                  </a:lnTo>
                  <a:lnTo>
                    <a:pt x="3437" y="0"/>
                  </a:lnTo>
                  <a:close/>
                </a:path>
              </a:pathLst>
            </a:custGeom>
            <a:solidFill>
              <a:srgbClr val="FFFFFF"/>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solidFill>
                  <a:schemeClr val="bg1"/>
                </a:solidFill>
              </a:endParaRPr>
            </a:p>
            <a:p>
              <a:endParaRPr lang="en-US" sz="1013" dirty="0">
                <a:solidFill>
                  <a:schemeClr val="bg1"/>
                </a:solidFill>
              </a:endParaRPr>
            </a:p>
            <a:p>
              <a:endParaRPr lang="en-US" sz="1013" dirty="0">
                <a:solidFill>
                  <a:schemeClr val="bg1"/>
                </a:solidFill>
              </a:endParaRPr>
            </a:p>
            <a:p>
              <a:endParaRPr lang="en-US" sz="1013" dirty="0">
                <a:solidFill>
                  <a:schemeClr val="bg1"/>
                </a:solidFill>
              </a:endParaRPr>
            </a:p>
          </p:txBody>
        </p:sp>
      </p:grpSp>
      <p:sp>
        <p:nvSpPr>
          <p:cNvPr id="44" name="TextBox 43">
            <a:extLst>
              <a:ext uri="{FF2B5EF4-FFF2-40B4-BE49-F238E27FC236}">
                <a16:creationId xmlns:a16="http://schemas.microsoft.com/office/drawing/2014/main" id="{917295B1-0B82-E543-91AA-D2DFBED420C8}"/>
              </a:ext>
            </a:extLst>
          </p:cNvPr>
          <p:cNvSpPr txBox="1"/>
          <p:nvPr/>
        </p:nvSpPr>
        <p:spPr>
          <a:xfrm>
            <a:off x="2926693" y="3066090"/>
            <a:ext cx="1467349" cy="415498"/>
          </a:xfrm>
          <a:prstGeom prst="rect">
            <a:avLst/>
          </a:prstGeom>
          <a:noFill/>
        </p:spPr>
        <p:txBody>
          <a:bodyPr wrap="square" rtlCol="0">
            <a:spAutoFit/>
          </a:bodyPr>
          <a:lstStyle/>
          <a:p>
            <a:r>
              <a:rPr lang="en-GB" sz="1050" dirty="0">
                <a:solidFill>
                  <a:schemeClr val="tx2"/>
                </a:solidFill>
                <a:latin typeface="Chevin Pro Medium" panose="020F0603030000060003" pitchFamily="34" charset="0"/>
              </a:rPr>
              <a:t>DFDF created and owns the PDP</a:t>
            </a:r>
          </a:p>
        </p:txBody>
      </p:sp>
      <p:sp>
        <p:nvSpPr>
          <p:cNvPr id="45" name="TextBox 44">
            <a:extLst>
              <a:ext uri="{FF2B5EF4-FFF2-40B4-BE49-F238E27FC236}">
                <a16:creationId xmlns:a16="http://schemas.microsoft.com/office/drawing/2014/main" id="{946A19FE-D652-AF41-97A2-F84D8E2A03D6}"/>
              </a:ext>
            </a:extLst>
          </p:cNvPr>
          <p:cNvSpPr txBox="1"/>
          <p:nvPr/>
        </p:nvSpPr>
        <p:spPr>
          <a:xfrm>
            <a:off x="5112914" y="3066090"/>
            <a:ext cx="1467349" cy="900246"/>
          </a:xfrm>
          <a:prstGeom prst="rect">
            <a:avLst/>
          </a:prstGeom>
          <a:noFill/>
        </p:spPr>
        <p:txBody>
          <a:bodyPr wrap="square" rtlCol="0">
            <a:spAutoFit/>
          </a:bodyPr>
          <a:lstStyle/>
          <a:p>
            <a:r>
              <a:rPr lang="en-GB" sz="1050" dirty="0">
                <a:solidFill>
                  <a:schemeClr val="tx2"/>
                </a:solidFill>
                <a:latin typeface="Chevin Pro Medium" panose="020F0603030000060003" pitchFamily="34" charset="0"/>
              </a:rPr>
              <a:t>DFDF appointed Scottish Qualifications Authority (SQA) as Scheme Manager for PDP </a:t>
            </a:r>
          </a:p>
        </p:txBody>
      </p:sp>
      <p:sp>
        <p:nvSpPr>
          <p:cNvPr id="46" name="TextBox 45">
            <a:extLst>
              <a:ext uri="{FF2B5EF4-FFF2-40B4-BE49-F238E27FC236}">
                <a16:creationId xmlns:a16="http://schemas.microsoft.com/office/drawing/2014/main" id="{90AB8B42-04D3-D14D-A6D3-AC84B29F6189}"/>
              </a:ext>
            </a:extLst>
          </p:cNvPr>
          <p:cNvSpPr txBox="1"/>
          <p:nvPr/>
        </p:nvSpPr>
        <p:spPr>
          <a:xfrm>
            <a:off x="7017542" y="3066090"/>
            <a:ext cx="1467349" cy="415498"/>
          </a:xfrm>
          <a:prstGeom prst="rect">
            <a:avLst/>
          </a:prstGeom>
          <a:noFill/>
        </p:spPr>
        <p:txBody>
          <a:bodyPr wrap="square" rtlCol="0">
            <a:spAutoFit/>
          </a:bodyPr>
          <a:lstStyle/>
          <a:p>
            <a:r>
              <a:rPr lang="en-GB" sz="1050" dirty="0">
                <a:solidFill>
                  <a:schemeClr val="tx2"/>
                </a:solidFill>
                <a:latin typeface="Chevin Pro Medium" panose="020F0603030000060003" pitchFamily="34" charset="0"/>
              </a:rPr>
              <a:t>DFDF and PDP have a UK mandate</a:t>
            </a:r>
          </a:p>
        </p:txBody>
      </p:sp>
    </p:spTree>
    <p:extLst>
      <p:ext uri="{BB962C8B-B14F-4D97-AF65-F5344CB8AC3E}">
        <p14:creationId xmlns:p14="http://schemas.microsoft.com/office/powerpoint/2010/main" val="3304405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barn(inVertical)">
                                      <p:cBhvr>
                                        <p:cTn id="15" dur="500"/>
                                        <p:tgtEl>
                                          <p:spTgt spid="1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up)">
                                      <p:cBhvr>
                                        <p:cTn id="19" dur="500"/>
                                        <p:tgtEl>
                                          <p:spTgt spid="10"/>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barn(inVertical)">
                                      <p:cBhvr>
                                        <p:cTn id="23" dur="500"/>
                                        <p:tgtEl>
                                          <p:spTgt spid="44"/>
                                        </p:tgtEl>
                                      </p:cBhvr>
                                    </p:animEffect>
                                  </p:childTnLst>
                                </p:cTn>
                              </p:par>
                            </p:childTnLst>
                          </p:cTn>
                        </p:par>
                        <p:par>
                          <p:cTn id="24" fill="hold">
                            <p:stCondLst>
                              <p:cond delay="2500"/>
                            </p:stCondLst>
                            <p:childTnLst>
                              <p:par>
                                <p:cTn id="25" presetID="16" presetClass="entr" presetSubtype="21" fill="hold" grpId="0"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barn(inVertical)">
                                      <p:cBhvr>
                                        <p:cTn id="27" dur="500"/>
                                        <p:tgtEl>
                                          <p:spTgt spid="45"/>
                                        </p:tgtEl>
                                      </p:cBhvr>
                                    </p:animEffect>
                                  </p:childTnLst>
                                </p:cTn>
                              </p:par>
                            </p:childTnLst>
                          </p:cTn>
                        </p:par>
                        <p:par>
                          <p:cTn id="28" fill="hold">
                            <p:stCondLst>
                              <p:cond delay="3000"/>
                            </p:stCondLst>
                            <p:childTnLst>
                              <p:par>
                                <p:cTn id="29" presetID="16" presetClass="entr" presetSubtype="21" fill="hold" grpId="0" nodeType="after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barn(inVertical)">
                                      <p:cBhvr>
                                        <p:cTn id="3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P spid="19" grpId="0"/>
      <p:bldP spid="44" grpId="0"/>
      <p:bldP spid="45" grpId="0"/>
      <p:bldP spid="4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clothing, human face, person, glasses&#10;&#10;Description automatically generated">
            <a:extLst>
              <a:ext uri="{FF2B5EF4-FFF2-40B4-BE49-F238E27FC236}">
                <a16:creationId xmlns:a16="http://schemas.microsoft.com/office/drawing/2014/main" id="{A2E5A699-D531-8A46-96C7-C8BF99884386}"/>
              </a:ext>
            </a:extLst>
          </p:cNvPr>
          <p:cNvPicPr>
            <a:picLocks noChangeAspect="1"/>
          </p:cNvPicPr>
          <p:nvPr/>
        </p:nvPicPr>
        <p:blipFill rotWithShape="1">
          <a:blip r:embed="rId2">
            <a:extLst>
              <a:ext uri="{28A0092B-C50C-407E-A947-70E740481C1C}">
                <a14:useLocalDpi xmlns:a14="http://schemas.microsoft.com/office/drawing/2010/main" val="0"/>
              </a:ext>
            </a:extLst>
          </a:blip>
          <a:srcRect b="47530"/>
          <a:stretch/>
        </p:blipFill>
        <p:spPr>
          <a:xfrm>
            <a:off x="0" y="1475681"/>
            <a:ext cx="9144000" cy="2698811"/>
          </a:xfrm>
          <a:prstGeom prst="rect">
            <a:avLst/>
          </a:prstGeom>
        </p:spPr>
      </p:pic>
      <p:sp>
        <p:nvSpPr>
          <p:cNvPr id="29" name="Rectangle 28"/>
          <p:cNvSpPr/>
          <p:nvPr/>
        </p:nvSpPr>
        <p:spPr>
          <a:xfrm>
            <a:off x="0" y="1475681"/>
            <a:ext cx="9144000" cy="2712975"/>
          </a:xfrm>
          <a:prstGeom prst="rect">
            <a:avLst/>
          </a:prstGeom>
          <a:solidFill>
            <a:srgbClr val="54274E">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5" name="Rectangle 4"/>
          <p:cNvSpPr/>
          <p:nvPr/>
        </p:nvSpPr>
        <p:spPr>
          <a:xfrm>
            <a:off x="1556330" y="4225495"/>
            <a:ext cx="6174827" cy="263149"/>
          </a:xfrm>
          <a:prstGeom prst="rect">
            <a:avLst/>
          </a:prstGeom>
        </p:spPr>
        <p:txBody>
          <a:bodyPr wrap="square">
            <a:spAutoFit/>
          </a:bodyPr>
          <a:lstStyle/>
          <a:p>
            <a:pPr algn="ctr">
              <a:lnSpc>
                <a:spcPct val="150000"/>
              </a:lnSpc>
            </a:pPr>
            <a:r>
              <a:rPr lang="en-GB" sz="825" b="1" dirty="0">
                <a:solidFill>
                  <a:schemeClr val="tx1">
                    <a:lumMod val="75000"/>
                    <a:lumOff val="25000"/>
                  </a:schemeClr>
                </a:solidFill>
                <a:latin typeface="Chevin Pro DemiBold" panose="020F0603030000060003" pitchFamily="34" charset="0"/>
              </a:rPr>
              <a:t>The training standard and the system of approval and enforcement work together to create the PDP</a:t>
            </a:r>
          </a:p>
        </p:txBody>
      </p:sp>
      <p:sp>
        <p:nvSpPr>
          <p:cNvPr id="25" name="TextBox 24"/>
          <p:cNvSpPr txBox="1"/>
          <p:nvPr/>
        </p:nvSpPr>
        <p:spPr>
          <a:xfrm>
            <a:off x="701416" y="629205"/>
            <a:ext cx="6816054" cy="461665"/>
          </a:xfrm>
          <a:prstGeom prst="rect">
            <a:avLst/>
          </a:prstGeom>
          <a:noFill/>
        </p:spPr>
        <p:txBody>
          <a:bodyPr wrap="square" rtlCol="0">
            <a:spAutoFit/>
          </a:bodyPr>
          <a:lstStyle/>
          <a:p>
            <a:r>
              <a:rPr lang="id-ID" sz="2400" dirty="0">
                <a:solidFill>
                  <a:schemeClr val="tx2"/>
                </a:solidFill>
                <a:latin typeface="Chevin Pro Medium" panose="020F0603030000060003" pitchFamily="34" charset="0"/>
              </a:rPr>
              <a:t>WHAT IS THE </a:t>
            </a:r>
            <a:r>
              <a:rPr lang="id-ID" sz="2400" b="1" dirty="0">
                <a:solidFill>
                  <a:srgbClr val="54274E"/>
                </a:solidFill>
                <a:latin typeface="Chevin Pro Medium" panose="020F0603030000060003" pitchFamily="34" charset="0"/>
              </a:rPr>
              <a:t>PETROLEUM DRIVER PASSPORT?</a:t>
            </a:r>
          </a:p>
        </p:txBody>
      </p:sp>
      <p:cxnSp>
        <p:nvCxnSpPr>
          <p:cNvPr id="26" name="Straight Connector 25"/>
          <p:cNvCxnSpPr/>
          <p:nvPr/>
        </p:nvCxnSpPr>
        <p:spPr>
          <a:xfrm>
            <a:off x="807743" y="1112416"/>
            <a:ext cx="707338" cy="0"/>
          </a:xfrm>
          <a:prstGeom prst="line">
            <a:avLst/>
          </a:prstGeom>
          <a:ln w="57150">
            <a:solidFill>
              <a:srgbClr val="54274E"/>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783270" y="2325769"/>
            <a:ext cx="3983802" cy="976486"/>
          </a:xfrm>
          <a:prstGeom prst="rect">
            <a:avLst/>
          </a:prstGeom>
        </p:spPr>
        <p:txBody>
          <a:bodyPr wrap="square">
            <a:spAutoFit/>
          </a:bodyPr>
          <a:lstStyle/>
          <a:p>
            <a:pPr marL="171450" indent="-171450">
              <a:lnSpc>
                <a:spcPct val="150000"/>
              </a:lnSpc>
              <a:buFont typeface="Arial" panose="020B0604020202020204" pitchFamily="34" charset="0"/>
              <a:buChar char="•"/>
            </a:pPr>
            <a:r>
              <a:rPr lang="en-GB" sz="850" dirty="0">
                <a:solidFill>
                  <a:schemeClr val="bg1"/>
                </a:solidFill>
                <a:latin typeface="Chevin Pro Medium" panose="020F0603030000060003" pitchFamily="34" charset="0"/>
              </a:rPr>
              <a:t>all petroleum tanker driver required knowledge and practical skills, whether already covered in ADR or not</a:t>
            </a:r>
          </a:p>
          <a:p>
            <a:pPr marL="171450" indent="-171450">
              <a:lnSpc>
                <a:spcPct val="150000"/>
              </a:lnSpc>
              <a:buFont typeface="Arial" panose="020B0604020202020204" pitchFamily="34" charset="0"/>
              <a:buChar char="•"/>
            </a:pPr>
            <a:r>
              <a:rPr lang="en-GB" sz="850" dirty="0">
                <a:solidFill>
                  <a:schemeClr val="bg1"/>
                </a:solidFill>
                <a:latin typeface="Chevin Pro Medium" panose="020F0603030000060003" pitchFamily="34" charset="0"/>
              </a:rPr>
              <a:t>sets a minimum standard and operators are free to exceed it should they wish</a:t>
            </a:r>
          </a:p>
          <a:p>
            <a:pPr>
              <a:lnSpc>
                <a:spcPct val="150000"/>
              </a:lnSpc>
            </a:pPr>
            <a:br>
              <a:rPr lang="id-ID" sz="675" dirty="0">
                <a:solidFill>
                  <a:schemeClr val="bg1"/>
                </a:solidFill>
              </a:rPr>
            </a:br>
            <a:endParaRPr lang="id-ID" sz="675" dirty="0">
              <a:solidFill>
                <a:schemeClr val="bg1"/>
              </a:solidFill>
            </a:endParaRPr>
          </a:p>
        </p:txBody>
      </p:sp>
      <p:grpSp>
        <p:nvGrpSpPr>
          <p:cNvPr id="31" name="Group 30"/>
          <p:cNvGrpSpPr/>
          <p:nvPr/>
        </p:nvGrpSpPr>
        <p:grpSpPr>
          <a:xfrm>
            <a:off x="772569" y="1978559"/>
            <a:ext cx="286718" cy="309637"/>
            <a:chOff x="1051818" y="2637008"/>
            <a:chExt cx="382290" cy="412849"/>
          </a:xfrm>
        </p:grpSpPr>
        <p:sp>
          <p:nvSpPr>
            <p:cNvPr id="32" name="Oval 31"/>
            <p:cNvSpPr/>
            <p:nvPr/>
          </p:nvSpPr>
          <p:spPr>
            <a:xfrm>
              <a:off x="1080027" y="2712756"/>
              <a:ext cx="325873" cy="3258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33" name="Rectangle 32"/>
            <p:cNvSpPr/>
            <p:nvPr/>
          </p:nvSpPr>
          <p:spPr>
            <a:xfrm>
              <a:off x="1051818" y="2637008"/>
              <a:ext cx="382290" cy="412849"/>
            </a:xfrm>
            <a:prstGeom prst="rect">
              <a:avLst/>
            </a:prstGeom>
          </p:spPr>
          <p:txBody>
            <a:bodyPr wrap="square">
              <a:spAutoFit/>
            </a:bodyPr>
            <a:lstStyle/>
            <a:p>
              <a:pPr algn="ctr">
                <a:lnSpc>
                  <a:spcPct val="150000"/>
                </a:lnSpc>
              </a:pPr>
              <a:r>
                <a:rPr lang="id-ID" sz="1050" dirty="0">
                  <a:solidFill>
                    <a:srgbClr val="54274E"/>
                  </a:solidFill>
                  <a:latin typeface="+mj-lt"/>
                </a:rPr>
                <a:t>1</a:t>
              </a:r>
            </a:p>
          </p:txBody>
        </p:sp>
      </p:grpSp>
      <p:sp>
        <p:nvSpPr>
          <p:cNvPr id="34" name="TextBox 33"/>
          <p:cNvSpPr txBox="1"/>
          <p:nvPr/>
        </p:nvSpPr>
        <p:spPr>
          <a:xfrm>
            <a:off x="1161412" y="2062971"/>
            <a:ext cx="1371443" cy="253916"/>
          </a:xfrm>
          <a:prstGeom prst="rect">
            <a:avLst/>
          </a:prstGeom>
          <a:noFill/>
        </p:spPr>
        <p:txBody>
          <a:bodyPr wrap="square" rtlCol="0">
            <a:spAutoFit/>
          </a:bodyPr>
          <a:lstStyle/>
          <a:p>
            <a:r>
              <a:rPr lang="en-GB" sz="1050" dirty="0">
                <a:solidFill>
                  <a:schemeClr val="bg1"/>
                </a:solidFill>
                <a:latin typeface="Chevin Pro Medium" panose="020F0603030000060003" pitchFamily="34" charset="0"/>
              </a:rPr>
              <a:t>Training Standard</a:t>
            </a:r>
          </a:p>
        </p:txBody>
      </p:sp>
      <p:sp>
        <p:nvSpPr>
          <p:cNvPr id="36" name="TextBox 35"/>
          <p:cNvSpPr txBox="1"/>
          <p:nvPr/>
        </p:nvSpPr>
        <p:spPr>
          <a:xfrm>
            <a:off x="1161412" y="3119168"/>
            <a:ext cx="3666151" cy="253916"/>
          </a:xfrm>
          <a:prstGeom prst="rect">
            <a:avLst/>
          </a:prstGeom>
          <a:noFill/>
        </p:spPr>
        <p:txBody>
          <a:bodyPr wrap="square" rtlCol="0">
            <a:spAutoFit/>
          </a:bodyPr>
          <a:lstStyle/>
          <a:p>
            <a:r>
              <a:rPr lang="en-GB" sz="1050" dirty="0">
                <a:solidFill>
                  <a:schemeClr val="bg1"/>
                </a:solidFill>
                <a:latin typeface="Chevin Pro Medium" panose="020F0603030000060003" pitchFamily="34" charset="0"/>
              </a:rPr>
              <a:t>5 yearly written assessment and annual practical assessment</a:t>
            </a:r>
          </a:p>
        </p:txBody>
      </p:sp>
      <p:sp>
        <p:nvSpPr>
          <p:cNvPr id="37" name="Rectangle 36"/>
          <p:cNvSpPr/>
          <p:nvPr/>
        </p:nvSpPr>
        <p:spPr>
          <a:xfrm>
            <a:off x="5386680" y="2325769"/>
            <a:ext cx="3464712" cy="624658"/>
          </a:xfrm>
          <a:prstGeom prst="rect">
            <a:avLst/>
          </a:prstGeom>
        </p:spPr>
        <p:txBody>
          <a:bodyPr wrap="square">
            <a:spAutoFit/>
          </a:bodyPr>
          <a:lstStyle/>
          <a:p>
            <a:pPr marL="171450" indent="-171450">
              <a:lnSpc>
                <a:spcPct val="150000"/>
              </a:lnSpc>
              <a:buFont typeface="Arial" panose="020B0604020202020204" pitchFamily="34" charset="0"/>
              <a:buChar char="•"/>
            </a:pPr>
            <a:r>
              <a:rPr lang="en-GB" sz="800" dirty="0">
                <a:solidFill>
                  <a:schemeClr val="bg1"/>
                </a:solidFill>
                <a:latin typeface="Chevin Pro Medium" panose="020F0603030000060003" pitchFamily="34" charset="0"/>
              </a:rPr>
              <a:t>the Training Standard minus those parts already covered in ADR</a:t>
            </a:r>
          </a:p>
          <a:p>
            <a:pPr marL="171450" indent="-171450">
              <a:lnSpc>
                <a:spcPct val="150000"/>
              </a:lnSpc>
              <a:buFont typeface="Arial" panose="020B0604020202020204" pitchFamily="34" charset="0"/>
              <a:buChar char="•"/>
            </a:pPr>
            <a:r>
              <a:rPr lang="en-GB" sz="800" dirty="0">
                <a:solidFill>
                  <a:schemeClr val="bg1"/>
                </a:solidFill>
                <a:latin typeface="Chevin Pro Medium" panose="020F0603030000060003" pitchFamily="34" charset="0"/>
              </a:rPr>
              <a:t>a classroom “PDP module” and a practical load, drive and tip assessment</a:t>
            </a:r>
          </a:p>
        </p:txBody>
      </p:sp>
      <p:sp>
        <p:nvSpPr>
          <p:cNvPr id="38" name="TextBox 37"/>
          <p:cNvSpPr txBox="1"/>
          <p:nvPr/>
        </p:nvSpPr>
        <p:spPr>
          <a:xfrm>
            <a:off x="5719307" y="2062970"/>
            <a:ext cx="1371443" cy="253916"/>
          </a:xfrm>
          <a:prstGeom prst="rect">
            <a:avLst/>
          </a:prstGeom>
          <a:noFill/>
        </p:spPr>
        <p:txBody>
          <a:bodyPr wrap="square" rtlCol="0">
            <a:spAutoFit/>
          </a:bodyPr>
          <a:lstStyle/>
          <a:p>
            <a:r>
              <a:rPr lang="en-GB" sz="1050" dirty="0">
                <a:solidFill>
                  <a:schemeClr val="bg1"/>
                </a:solidFill>
                <a:latin typeface="Chevin Pro Medium" panose="020F0603030000060003" pitchFamily="34" charset="0"/>
              </a:rPr>
              <a:t>PDP Syllabus </a:t>
            </a:r>
            <a:endParaRPr lang="en-GB" sz="1050" b="1" dirty="0">
              <a:solidFill>
                <a:schemeClr val="bg1"/>
              </a:solidFill>
              <a:latin typeface="Chevin Pro Medium" panose="020F0603030000060003" pitchFamily="34" charset="0"/>
            </a:endParaRPr>
          </a:p>
        </p:txBody>
      </p:sp>
      <p:sp>
        <p:nvSpPr>
          <p:cNvPr id="40" name="TextBox 39"/>
          <p:cNvSpPr txBox="1"/>
          <p:nvPr/>
        </p:nvSpPr>
        <p:spPr>
          <a:xfrm>
            <a:off x="5719307" y="3119169"/>
            <a:ext cx="3424693" cy="253916"/>
          </a:xfrm>
          <a:prstGeom prst="rect">
            <a:avLst/>
          </a:prstGeom>
          <a:noFill/>
        </p:spPr>
        <p:txBody>
          <a:bodyPr wrap="square" rtlCol="0">
            <a:spAutoFit/>
          </a:bodyPr>
          <a:lstStyle/>
          <a:p>
            <a:r>
              <a:rPr lang="en-GB" sz="1050" dirty="0">
                <a:solidFill>
                  <a:schemeClr val="bg1"/>
                </a:solidFill>
                <a:latin typeface="Chevin Pro Medium" panose="020F0603030000060003" pitchFamily="34" charset="0"/>
              </a:rPr>
              <a:t>System of Approval and Enforcement</a:t>
            </a:r>
          </a:p>
        </p:txBody>
      </p:sp>
      <p:grpSp>
        <p:nvGrpSpPr>
          <p:cNvPr id="17" name="Group 16">
            <a:extLst>
              <a:ext uri="{FF2B5EF4-FFF2-40B4-BE49-F238E27FC236}">
                <a16:creationId xmlns:a16="http://schemas.microsoft.com/office/drawing/2014/main" id="{5137D88F-D86D-2D46-9FC1-7632FCA4194B}"/>
              </a:ext>
            </a:extLst>
          </p:cNvPr>
          <p:cNvGrpSpPr/>
          <p:nvPr/>
        </p:nvGrpSpPr>
        <p:grpSpPr>
          <a:xfrm>
            <a:off x="5372098" y="1976995"/>
            <a:ext cx="286718" cy="309637"/>
            <a:chOff x="5798818" y="1976995"/>
            <a:chExt cx="286718" cy="309637"/>
          </a:xfrm>
        </p:grpSpPr>
        <p:sp>
          <p:nvSpPr>
            <p:cNvPr id="41" name="Oval 40"/>
            <p:cNvSpPr/>
            <p:nvPr/>
          </p:nvSpPr>
          <p:spPr>
            <a:xfrm>
              <a:off x="5819975" y="2035371"/>
              <a:ext cx="244405" cy="2444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42" name="Rectangle 41"/>
            <p:cNvSpPr/>
            <p:nvPr/>
          </p:nvSpPr>
          <p:spPr>
            <a:xfrm>
              <a:off x="5798818" y="1976995"/>
              <a:ext cx="286718" cy="309637"/>
            </a:xfrm>
            <a:prstGeom prst="rect">
              <a:avLst/>
            </a:prstGeom>
          </p:spPr>
          <p:txBody>
            <a:bodyPr wrap="square">
              <a:spAutoFit/>
            </a:bodyPr>
            <a:lstStyle/>
            <a:p>
              <a:pPr algn="ctr">
                <a:lnSpc>
                  <a:spcPct val="150000"/>
                </a:lnSpc>
              </a:pPr>
              <a:r>
                <a:rPr lang="id-ID" sz="1050" dirty="0">
                  <a:solidFill>
                    <a:srgbClr val="54274E"/>
                  </a:solidFill>
                  <a:latin typeface="+mj-lt"/>
                </a:rPr>
                <a:t>2</a:t>
              </a:r>
            </a:p>
          </p:txBody>
        </p:sp>
      </p:grpSp>
      <p:grpSp>
        <p:nvGrpSpPr>
          <p:cNvPr id="2" name="Group 1"/>
          <p:cNvGrpSpPr/>
          <p:nvPr/>
        </p:nvGrpSpPr>
        <p:grpSpPr>
          <a:xfrm>
            <a:off x="5372098" y="3046809"/>
            <a:ext cx="286718" cy="309979"/>
            <a:chOff x="7731756" y="4062411"/>
            <a:chExt cx="382290" cy="413305"/>
          </a:xfrm>
        </p:grpSpPr>
        <p:sp>
          <p:nvSpPr>
            <p:cNvPr id="43" name="Oval 42"/>
            <p:cNvSpPr/>
            <p:nvPr/>
          </p:nvSpPr>
          <p:spPr>
            <a:xfrm>
              <a:off x="7759965" y="4149843"/>
              <a:ext cx="325873" cy="3258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44" name="Rectangle 43"/>
            <p:cNvSpPr/>
            <p:nvPr/>
          </p:nvSpPr>
          <p:spPr>
            <a:xfrm>
              <a:off x="7731756" y="4062411"/>
              <a:ext cx="382290" cy="412849"/>
            </a:xfrm>
            <a:prstGeom prst="rect">
              <a:avLst/>
            </a:prstGeom>
          </p:spPr>
          <p:txBody>
            <a:bodyPr wrap="square">
              <a:spAutoFit/>
            </a:bodyPr>
            <a:lstStyle/>
            <a:p>
              <a:pPr algn="ctr">
                <a:lnSpc>
                  <a:spcPct val="150000"/>
                </a:lnSpc>
              </a:pPr>
              <a:r>
                <a:rPr lang="id-ID" sz="1050" dirty="0">
                  <a:solidFill>
                    <a:srgbClr val="54274E"/>
                  </a:solidFill>
                  <a:latin typeface="+mj-lt"/>
                </a:rPr>
                <a:t>4</a:t>
              </a:r>
            </a:p>
          </p:txBody>
        </p:sp>
      </p:grpSp>
      <p:grpSp>
        <p:nvGrpSpPr>
          <p:cNvPr id="45" name="Group 44"/>
          <p:cNvGrpSpPr/>
          <p:nvPr/>
        </p:nvGrpSpPr>
        <p:grpSpPr>
          <a:xfrm>
            <a:off x="772569" y="3050817"/>
            <a:ext cx="286718" cy="309637"/>
            <a:chOff x="1110928" y="4066685"/>
            <a:chExt cx="382290" cy="412849"/>
          </a:xfrm>
        </p:grpSpPr>
        <p:sp>
          <p:nvSpPr>
            <p:cNvPr id="46" name="Oval 45"/>
            <p:cNvSpPr/>
            <p:nvPr/>
          </p:nvSpPr>
          <p:spPr>
            <a:xfrm>
              <a:off x="1139137" y="4148773"/>
              <a:ext cx="325873" cy="3258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47" name="Rectangle 46"/>
            <p:cNvSpPr/>
            <p:nvPr/>
          </p:nvSpPr>
          <p:spPr>
            <a:xfrm>
              <a:off x="1110928" y="4066685"/>
              <a:ext cx="382290" cy="412849"/>
            </a:xfrm>
            <a:prstGeom prst="rect">
              <a:avLst/>
            </a:prstGeom>
          </p:spPr>
          <p:txBody>
            <a:bodyPr wrap="square">
              <a:spAutoFit/>
            </a:bodyPr>
            <a:lstStyle/>
            <a:p>
              <a:pPr algn="ctr">
                <a:lnSpc>
                  <a:spcPct val="150000"/>
                </a:lnSpc>
              </a:pPr>
              <a:r>
                <a:rPr lang="id-ID" sz="1050" dirty="0">
                  <a:solidFill>
                    <a:srgbClr val="54274E"/>
                  </a:solidFill>
                  <a:latin typeface="+mj-lt"/>
                </a:rPr>
                <a:t>3</a:t>
              </a:r>
            </a:p>
          </p:txBody>
        </p:sp>
      </p:grpSp>
    </p:spTree>
    <p:extLst>
      <p:ext uri="{BB962C8B-B14F-4D97-AF65-F5344CB8AC3E}">
        <p14:creationId xmlns:p14="http://schemas.microsoft.com/office/powerpoint/2010/main" val="257755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up)">
                                      <p:cBhvr>
                                        <p:cTn id="7" dur="500"/>
                                        <p:tgtEl>
                                          <p:spTgt spid="2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left)">
                                      <p:cBhvr>
                                        <p:cTn id="25" dur="500"/>
                                        <p:tgtEl>
                                          <p:spTgt spid="34"/>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up)">
                                      <p:cBhvr>
                                        <p:cTn id="29" dur="500"/>
                                        <p:tgtEl>
                                          <p:spTgt spid="30"/>
                                        </p:tgtEl>
                                      </p:cBhvr>
                                    </p:animEffect>
                                  </p:childTnLst>
                                </p:cTn>
                              </p:par>
                            </p:childTnLst>
                          </p:cTn>
                        </p:par>
                        <p:par>
                          <p:cTn id="30" fill="hold">
                            <p:stCondLst>
                              <p:cond delay="3000"/>
                            </p:stCondLst>
                            <p:childTnLst>
                              <p:par>
                                <p:cTn id="31" presetID="2" presetClass="entr" presetSubtype="4"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ppt_x"/>
                                          </p:val>
                                        </p:tav>
                                        <p:tav tm="100000">
                                          <p:val>
                                            <p:strVal val="#ppt_x"/>
                                          </p:val>
                                        </p:tav>
                                      </p:tavLst>
                                    </p:anim>
                                    <p:anim calcmode="lin" valueType="num">
                                      <p:cBhvr additive="base">
                                        <p:cTn id="34" dur="500" fill="hold"/>
                                        <p:tgtEl>
                                          <p:spTgt spid="17"/>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wipe(left)">
                                      <p:cBhvr>
                                        <p:cTn id="38" dur="500"/>
                                        <p:tgtEl>
                                          <p:spTgt spid="38"/>
                                        </p:tgtEl>
                                      </p:cBhvr>
                                    </p:animEffect>
                                  </p:childTnLst>
                                </p:cTn>
                              </p:par>
                            </p:childTnLst>
                          </p:cTn>
                        </p:par>
                        <p:par>
                          <p:cTn id="39" fill="hold">
                            <p:stCondLst>
                              <p:cond delay="4000"/>
                            </p:stCondLst>
                            <p:childTnLst>
                              <p:par>
                                <p:cTn id="40" presetID="22" presetClass="entr" presetSubtype="1" fill="hold" grpId="0" nodeType="after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up)">
                                      <p:cBhvr>
                                        <p:cTn id="42" dur="500"/>
                                        <p:tgtEl>
                                          <p:spTgt spid="37"/>
                                        </p:tgtEl>
                                      </p:cBhvr>
                                    </p:animEffect>
                                  </p:childTnLst>
                                </p:cTn>
                              </p:par>
                            </p:childTnLst>
                          </p:cTn>
                        </p:par>
                        <p:par>
                          <p:cTn id="43" fill="hold">
                            <p:stCondLst>
                              <p:cond delay="4500"/>
                            </p:stCondLst>
                            <p:childTnLst>
                              <p:par>
                                <p:cTn id="44" presetID="53" presetClass="entr" presetSubtype="16" fill="hold" nodeType="afterEffect">
                                  <p:stCondLst>
                                    <p:cond delay="0"/>
                                  </p:stCondLst>
                                  <p:childTnLst>
                                    <p:set>
                                      <p:cBhvr>
                                        <p:cTn id="45" dur="1" fill="hold">
                                          <p:stCondLst>
                                            <p:cond delay="0"/>
                                          </p:stCondLst>
                                        </p:cTn>
                                        <p:tgtEl>
                                          <p:spTgt spid="45"/>
                                        </p:tgtEl>
                                        <p:attrNameLst>
                                          <p:attrName>style.visibility</p:attrName>
                                        </p:attrNameLst>
                                      </p:cBhvr>
                                      <p:to>
                                        <p:strVal val="visible"/>
                                      </p:to>
                                    </p:set>
                                    <p:anim calcmode="lin" valueType="num">
                                      <p:cBhvr>
                                        <p:cTn id="46" dur="500" fill="hold"/>
                                        <p:tgtEl>
                                          <p:spTgt spid="45"/>
                                        </p:tgtEl>
                                        <p:attrNameLst>
                                          <p:attrName>ppt_w</p:attrName>
                                        </p:attrNameLst>
                                      </p:cBhvr>
                                      <p:tavLst>
                                        <p:tav tm="0">
                                          <p:val>
                                            <p:fltVal val="0"/>
                                          </p:val>
                                        </p:tav>
                                        <p:tav tm="100000">
                                          <p:val>
                                            <p:strVal val="#ppt_w"/>
                                          </p:val>
                                        </p:tav>
                                      </p:tavLst>
                                    </p:anim>
                                    <p:anim calcmode="lin" valueType="num">
                                      <p:cBhvr>
                                        <p:cTn id="47" dur="500" fill="hold"/>
                                        <p:tgtEl>
                                          <p:spTgt spid="45"/>
                                        </p:tgtEl>
                                        <p:attrNameLst>
                                          <p:attrName>ppt_h</p:attrName>
                                        </p:attrNameLst>
                                      </p:cBhvr>
                                      <p:tavLst>
                                        <p:tav tm="0">
                                          <p:val>
                                            <p:fltVal val="0"/>
                                          </p:val>
                                        </p:tav>
                                        <p:tav tm="100000">
                                          <p:val>
                                            <p:strVal val="#ppt_h"/>
                                          </p:val>
                                        </p:tav>
                                      </p:tavLst>
                                    </p:anim>
                                    <p:animEffect transition="in" filter="fade">
                                      <p:cBhvr>
                                        <p:cTn id="48" dur="500"/>
                                        <p:tgtEl>
                                          <p:spTgt spid="45"/>
                                        </p:tgtEl>
                                      </p:cBhvr>
                                    </p:animEffect>
                                  </p:childTnLst>
                                </p:cTn>
                              </p:par>
                            </p:childTnLst>
                          </p:cTn>
                        </p:par>
                        <p:par>
                          <p:cTn id="49" fill="hold">
                            <p:stCondLst>
                              <p:cond delay="5000"/>
                            </p:stCondLst>
                            <p:childTnLst>
                              <p:par>
                                <p:cTn id="50" presetID="22" presetClass="entr" presetSubtype="8" fill="hold" grpId="0" nodeType="after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wipe(left)">
                                      <p:cBhvr>
                                        <p:cTn id="52" dur="500"/>
                                        <p:tgtEl>
                                          <p:spTgt spid="36"/>
                                        </p:tgtEl>
                                      </p:cBhvr>
                                    </p:animEffect>
                                  </p:childTnLst>
                                </p:cTn>
                              </p:par>
                            </p:childTnLst>
                          </p:cTn>
                        </p:par>
                        <p:par>
                          <p:cTn id="53" fill="hold">
                            <p:stCondLst>
                              <p:cond delay="5500"/>
                            </p:stCondLst>
                            <p:childTnLst>
                              <p:par>
                                <p:cTn id="54" presetID="53" presetClass="entr" presetSubtype="16" fill="hold" nodeType="afterEffect">
                                  <p:stCondLst>
                                    <p:cond delay="0"/>
                                  </p:stCondLst>
                                  <p:childTnLst>
                                    <p:set>
                                      <p:cBhvr>
                                        <p:cTn id="55" dur="1" fill="hold">
                                          <p:stCondLst>
                                            <p:cond delay="0"/>
                                          </p:stCondLst>
                                        </p:cTn>
                                        <p:tgtEl>
                                          <p:spTgt spid="2"/>
                                        </p:tgtEl>
                                        <p:attrNameLst>
                                          <p:attrName>style.visibility</p:attrName>
                                        </p:attrNameLst>
                                      </p:cBhvr>
                                      <p:to>
                                        <p:strVal val="visible"/>
                                      </p:to>
                                    </p:set>
                                    <p:anim calcmode="lin" valueType="num">
                                      <p:cBhvr>
                                        <p:cTn id="56" dur="500" fill="hold"/>
                                        <p:tgtEl>
                                          <p:spTgt spid="2"/>
                                        </p:tgtEl>
                                        <p:attrNameLst>
                                          <p:attrName>ppt_w</p:attrName>
                                        </p:attrNameLst>
                                      </p:cBhvr>
                                      <p:tavLst>
                                        <p:tav tm="0">
                                          <p:val>
                                            <p:fltVal val="0"/>
                                          </p:val>
                                        </p:tav>
                                        <p:tav tm="100000">
                                          <p:val>
                                            <p:strVal val="#ppt_w"/>
                                          </p:val>
                                        </p:tav>
                                      </p:tavLst>
                                    </p:anim>
                                    <p:anim calcmode="lin" valueType="num">
                                      <p:cBhvr>
                                        <p:cTn id="57" dur="500" fill="hold"/>
                                        <p:tgtEl>
                                          <p:spTgt spid="2"/>
                                        </p:tgtEl>
                                        <p:attrNameLst>
                                          <p:attrName>ppt_h</p:attrName>
                                        </p:attrNameLst>
                                      </p:cBhvr>
                                      <p:tavLst>
                                        <p:tav tm="0">
                                          <p:val>
                                            <p:fltVal val="0"/>
                                          </p:val>
                                        </p:tav>
                                        <p:tav tm="100000">
                                          <p:val>
                                            <p:strVal val="#ppt_h"/>
                                          </p:val>
                                        </p:tav>
                                      </p:tavLst>
                                    </p:anim>
                                    <p:animEffect transition="in" filter="fade">
                                      <p:cBhvr>
                                        <p:cTn id="58" dur="500"/>
                                        <p:tgtEl>
                                          <p:spTgt spid="2"/>
                                        </p:tgtEl>
                                      </p:cBhvr>
                                    </p:animEffect>
                                  </p:childTnLst>
                                </p:cTn>
                              </p:par>
                            </p:childTnLst>
                          </p:cTn>
                        </p:par>
                        <p:par>
                          <p:cTn id="59" fill="hold">
                            <p:stCondLst>
                              <p:cond delay="6000"/>
                            </p:stCondLst>
                            <p:childTnLst>
                              <p:par>
                                <p:cTn id="60" presetID="22" presetClass="entr" presetSubtype="8" fill="hold" grpId="0" nodeType="after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wipe(left)">
                                      <p:cBhvr>
                                        <p:cTn id="6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5" grpId="0"/>
      <p:bldP spid="30" grpId="0"/>
      <p:bldP spid="34" grpId="0"/>
      <p:bldP spid="36" grpId="0"/>
      <p:bldP spid="37" grpId="0"/>
      <p:bldP spid="38" grpId="0"/>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702656" y="1886144"/>
            <a:ext cx="4177688" cy="2308324"/>
          </a:xfrm>
          <a:prstGeom prst="rect">
            <a:avLst/>
          </a:prstGeom>
          <a:ln>
            <a:noFill/>
          </a:ln>
        </p:spPr>
        <p:txBody>
          <a:bodyPr wrap="square">
            <a:spAutoFit/>
          </a:bodyPr>
          <a:lstStyle/>
          <a:p>
            <a:pPr marL="285750" indent="-285750">
              <a:buFont typeface="Wingdings" pitchFamily="2" charset="2"/>
              <a:buChar char="ü"/>
            </a:pPr>
            <a:r>
              <a:rPr lang="en-GB" sz="1200" dirty="0">
                <a:solidFill>
                  <a:schemeClr val="tx1">
                    <a:lumMod val="50000"/>
                    <a:lumOff val="50000"/>
                  </a:schemeClr>
                </a:solidFill>
                <a:latin typeface="Chevin Pro Medium" panose="020F0603030000060003" pitchFamily="34" charset="0"/>
              </a:rPr>
              <a:t>SQA approve all activity within the scheme (Training Centres, Trainers, Practical Assessors)</a:t>
            </a:r>
          </a:p>
          <a:p>
            <a:pPr marL="285750" indent="-285750">
              <a:buFont typeface="Wingdings" pitchFamily="2" charset="2"/>
              <a:buChar char="ü"/>
            </a:pPr>
            <a:r>
              <a:rPr lang="en-GB" sz="1200" dirty="0">
                <a:solidFill>
                  <a:schemeClr val="tx1">
                    <a:lumMod val="50000"/>
                    <a:lumOff val="50000"/>
                  </a:schemeClr>
                </a:solidFill>
                <a:latin typeface="Chevin Pro Medium" panose="020F0603030000060003" pitchFamily="34" charset="0"/>
              </a:rPr>
              <a:t>Training Centres carry out the training to approved standards (can be in-house or third party organisations)</a:t>
            </a:r>
          </a:p>
          <a:p>
            <a:pPr marL="285750" indent="-285750">
              <a:buFont typeface="Wingdings" pitchFamily="2" charset="2"/>
              <a:buChar char="ü"/>
            </a:pPr>
            <a:r>
              <a:rPr lang="en-GB" sz="1200" dirty="0">
                <a:solidFill>
                  <a:schemeClr val="tx1">
                    <a:lumMod val="50000"/>
                    <a:lumOff val="50000"/>
                  </a:schemeClr>
                </a:solidFill>
                <a:latin typeface="Chevin Pro Medium" panose="020F0603030000060003" pitchFamily="34" charset="0"/>
              </a:rPr>
              <a:t>SQA set the external assessments, Training Centres invigilate</a:t>
            </a:r>
          </a:p>
          <a:p>
            <a:pPr marL="285750" indent="-285750">
              <a:buFont typeface="Wingdings" pitchFamily="2" charset="2"/>
              <a:buChar char="ü"/>
            </a:pPr>
            <a:r>
              <a:rPr lang="en-GB" sz="1200" dirty="0">
                <a:solidFill>
                  <a:schemeClr val="tx1">
                    <a:lumMod val="50000"/>
                    <a:lumOff val="50000"/>
                  </a:schemeClr>
                </a:solidFill>
                <a:latin typeface="Chevin Pro Medium" panose="020F0603030000060003" pitchFamily="34" charset="0"/>
              </a:rPr>
              <a:t>SQA employ External Verifiers to audit PDP activities</a:t>
            </a:r>
          </a:p>
          <a:p>
            <a:pPr marL="285750" indent="-285750">
              <a:buFont typeface="Wingdings" pitchFamily="2" charset="2"/>
              <a:buChar char="ü"/>
            </a:pPr>
            <a:r>
              <a:rPr lang="en-GB" sz="1200" dirty="0">
                <a:solidFill>
                  <a:schemeClr val="tx1">
                    <a:lumMod val="50000"/>
                    <a:lumOff val="50000"/>
                  </a:schemeClr>
                </a:solidFill>
                <a:latin typeface="Chevin Pro Medium" panose="020F0603030000060003" pitchFamily="34" charset="0"/>
              </a:rPr>
              <a:t>PDP is enforced through the Terminal operators (see later)</a:t>
            </a:r>
          </a:p>
          <a:p>
            <a:pPr marL="285750" indent="-285750">
              <a:buFont typeface="Wingdings" pitchFamily="2" charset="2"/>
              <a:buChar char="ü"/>
            </a:pPr>
            <a:r>
              <a:rPr lang="en-GB" sz="1200" dirty="0">
                <a:solidFill>
                  <a:schemeClr val="tx1">
                    <a:lumMod val="50000"/>
                    <a:lumOff val="50000"/>
                  </a:schemeClr>
                </a:solidFill>
                <a:latin typeface="Chevin Pro Medium" panose="020F0603030000060003" pitchFamily="34" charset="0"/>
              </a:rPr>
              <a:t>Other relevant authorities and operators are aware of PDP (e.g. DVSA, PELG, HSE, Police, VOSA, EA and others) </a:t>
            </a:r>
          </a:p>
        </p:txBody>
      </p:sp>
      <p:sp>
        <p:nvSpPr>
          <p:cNvPr id="18" name="TextBox 17"/>
          <p:cNvSpPr txBox="1"/>
          <p:nvPr/>
        </p:nvSpPr>
        <p:spPr>
          <a:xfrm>
            <a:off x="702656" y="631291"/>
            <a:ext cx="4013202" cy="830997"/>
          </a:xfrm>
          <a:prstGeom prst="rect">
            <a:avLst/>
          </a:prstGeom>
          <a:noFill/>
        </p:spPr>
        <p:txBody>
          <a:bodyPr wrap="square" rtlCol="0">
            <a:spAutoFit/>
          </a:bodyPr>
          <a:lstStyle/>
          <a:p>
            <a:r>
              <a:rPr lang="id-ID" sz="2400" dirty="0">
                <a:solidFill>
                  <a:schemeClr val="tx2"/>
                </a:solidFill>
                <a:latin typeface="Chevin Pro Medium" panose="020F0603030000060003" pitchFamily="34" charset="0"/>
              </a:rPr>
              <a:t>SYSTEM OF APPROVAL AND </a:t>
            </a:r>
          </a:p>
          <a:p>
            <a:r>
              <a:rPr lang="id-ID" sz="2400" b="1" dirty="0">
                <a:solidFill>
                  <a:srgbClr val="54274E"/>
                </a:solidFill>
                <a:latin typeface="Chevin Pro Medium" panose="020F0603030000060003" pitchFamily="34" charset="0"/>
              </a:rPr>
              <a:t>ENFORCEMENT</a:t>
            </a:r>
            <a:endParaRPr lang="id-ID" sz="1013" b="1" dirty="0">
              <a:solidFill>
                <a:srgbClr val="54274E"/>
              </a:solidFill>
              <a:latin typeface="Chevin Pro Medium" panose="020F0603030000060003" pitchFamily="34" charset="0"/>
            </a:endParaRPr>
          </a:p>
        </p:txBody>
      </p:sp>
      <p:cxnSp>
        <p:nvCxnSpPr>
          <p:cNvPr id="19" name="Straight Connector 18"/>
          <p:cNvCxnSpPr/>
          <p:nvPr/>
        </p:nvCxnSpPr>
        <p:spPr>
          <a:xfrm>
            <a:off x="788865" y="1471148"/>
            <a:ext cx="707338" cy="0"/>
          </a:xfrm>
          <a:prstGeom prst="line">
            <a:avLst/>
          </a:prstGeom>
          <a:ln w="57150">
            <a:solidFill>
              <a:srgbClr val="54274E"/>
            </a:solidFill>
          </a:ln>
        </p:spPr>
        <p:style>
          <a:lnRef idx="1">
            <a:schemeClr val="accent1"/>
          </a:lnRef>
          <a:fillRef idx="0">
            <a:schemeClr val="accent1"/>
          </a:fillRef>
          <a:effectRef idx="0">
            <a:schemeClr val="accent1"/>
          </a:effectRef>
          <a:fontRef idx="minor">
            <a:schemeClr val="tx1"/>
          </a:fontRef>
        </p:style>
      </p:cxnSp>
      <p:pic>
        <p:nvPicPr>
          <p:cNvPr id="12" name="Picture Placeholder 11" descr="A picture containing land vehicle, vehicle, wheel, tire&#10;&#10;Description automatically generated">
            <a:extLst>
              <a:ext uri="{FF2B5EF4-FFF2-40B4-BE49-F238E27FC236}">
                <a16:creationId xmlns:a16="http://schemas.microsoft.com/office/drawing/2014/main" id="{96C2D806-CE1F-B94D-BBC4-8C47BBC4850D}"/>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24733" r="24733"/>
          <a:stretch>
            <a:fillRect/>
          </a:stretch>
        </p:blipFill>
        <p:spPr>
          <a:xfrm>
            <a:off x="5130800" y="0"/>
            <a:ext cx="4013200" cy="4529469"/>
          </a:xfrm>
        </p:spPr>
      </p:pic>
      <p:sp>
        <p:nvSpPr>
          <p:cNvPr id="17" name="Rectangle 16">
            <a:extLst>
              <a:ext uri="{FF2B5EF4-FFF2-40B4-BE49-F238E27FC236}">
                <a16:creationId xmlns:a16="http://schemas.microsoft.com/office/drawing/2014/main" id="{A9491C0B-2C22-604A-96E1-BC6A1E169393}"/>
              </a:ext>
            </a:extLst>
          </p:cNvPr>
          <p:cNvSpPr/>
          <p:nvPr/>
        </p:nvSpPr>
        <p:spPr>
          <a:xfrm>
            <a:off x="5130798" y="5336"/>
            <a:ext cx="4013202" cy="4524124"/>
          </a:xfrm>
          <a:prstGeom prst="rect">
            <a:avLst/>
          </a:prstGeom>
          <a:solidFill>
            <a:srgbClr val="54274E">
              <a:alpha val="80000"/>
            </a:srgbClr>
          </a:solidFill>
          <a:ln>
            <a:solidFill>
              <a:srgbClr val="5427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Tree>
    <p:extLst>
      <p:ext uri="{BB962C8B-B14F-4D97-AF65-F5344CB8AC3E}">
        <p14:creationId xmlns:p14="http://schemas.microsoft.com/office/powerpoint/2010/main" val="2419525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up)">
                                      <p:cBhvr>
                                        <p:cTn id="1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19800" y="631291"/>
            <a:ext cx="4989884" cy="830997"/>
          </a:xfrm>
          <a:prstGeom prst="rect">
            <a:avLst/>
          </a:prstGeom>
          <a:noFill/>
        </p:spPr>
        <p:txBody>
          <a:bodyPr wrap="square" rtlCol="0">
            <a:spAutoFit/>
          </a:bodyPr>
          <a:lstStyle/>
          <a:p>
            <a:r>
              <a:rPr lang="id-ID" sz="2400" dirty="0">
                <a:solidFill>
                  <a:schemeClr val="tx2"/>
                </a:solidFill>
                <a:latin typeface="Chevin Pro Medium" panose="020F0603030000060003" pitchFamily="34" charset="0"/>
              </a:rPr>
              <a:t>HOW DOES THE PDP WORK: </a:t>
            </a:r>
          </a:p>
          <a:p>
            <a:r>
              <a:rPr lang="id-ID" sz="2400" b="1" dirty="0">
                <a:solidFill>
                  <a:srgbClr val="54274E"/>
                </a:solidFill>
                <a:latin typeface="Chevin Pro Medium" panose="020F0603030000060003" pitchFamily="34" charset="0"/>
              </a:rPr>
              <a:t>OVERVIEW</a:t>
            </a:r>
            <a:endParaRPr lang="id-ID" sz="1013" b="1" dirty="0">
              <a:solidFill>
                <a:srgbClr val="54274E"/>
              </a:solidFill>
              <a:latin typeface="Chevin Pro Medium" panose="020F0603030000060003" pitchFamily="34" charset="0"/>
            </a:endParaRPr>
          </a:p>
        </p:txBody>
      </p:sp>
      <p:cxnSp>
        <p:nvCxnSpPr>
          <p:cNvPr id="6" name="Straight Connector 5"/>
          <p:cNvCxnSpPr/>
          <p:nvPr/>
        </p:nvCxnSpPr>
        <p:spPr>
          <a:xfrm>
            <a:off x="788865" y="1471148"/>
            <a:ext cx="707338" cy="0"/>
          </a:xfrm>
          <a:prstGeom prst="line">
            <a:avLst/>
          </a:prstGeom>
          <a:ln w="57150">
            <a:solidFill>
              <a:srgbClr val="54274E"/>
            </a:solidFill>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920BAB23-9E30-AA40-ABC3-D155CA6B673B}"/>
              </a:ext>
            </a:extLst>
          </p:cNvPr>
          <p:cNvSpPr/>
          <p:nvPr/>
        </p:nvSpPr>
        <p:spPr>
          <a:xfrm>
            <a:off x="719802" y="1835604"/>
            <a:ext cx="3659522" cy="2392578"/>
          </a:xfrm>
          <a:prstGeom prst="rect">
            <a:avLst/>
          </a:prstGeom>
        </p:spPr>
        <p:txBody>
          <a:bodyPr wrap="square">
            <a:spAutoFit/>
          </a:bodyPr>
          <a:lstStyle/>
          <a:p>
            <a:pPr>
              <a:lnSpc>
                <a:spcPct val="150000"/>
              </a:lnSpc>
            </a:pPr>
            <a:r>
              <a:rPr lang="en-GB" sz="1200" b="1" dirty="0">
                <a:solidFill>
                  <a:srgbClr val="54274E"/>
                </a:solidFill>
                <a:latin typeface="Chevin Pro DemiBold" panose="020F0603030000060003" pitchFamily="34" charset="0"/>
              </a:rPr>
              <a:t>Five year cycle in line with driver ADR renewal cycle</a:t>
            </a: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Classroom training and written assessment</a:t>
            </a: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Practical load, drive and tip assessment</a:t>
            </a: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Successful completion of the classroom assessment</a:t>
            </a:r>
            <a:r>
              <a:rPr lang="en-GB" sz="1200" dirty="0">
                <a:solidFill>
                  <a:schemeClr val="bg1">
                    <a:lumMod val="65000"/>
                  </a:schemeClr>
                </a:solidFill>
                <a:latin typeface="Chevin Pro Medium" panose="020F0603030000060003" pitchFamily="34" charset="0"/>
              </a:rPr>
              <a:t> </a:t>
            </a:r>
            <a:r>
              <a:rPr lang="en-GB" sz="1200" dirty="0">
                <a:solidFill>
                  <a:srgbClr val="54274E"/>
                </a:solidFill>
                <a:latin typeface="Chevin Pro Medium" panose="020F0603030000060003" pitchFamily="34" charset="0"/>
              </a:rPr>
              <a:t>AND</a:t>
            </a:r>
            <a:r>
              <a:rPr lang="en-GB" sz="1200" dirty="0">
                <a:solidFill>
                  <a:schemeClr val="bg1">
                    <a:lumMod val="65000"/>
                  </a:schemeClr>
                </a:solidFill>
                <a:latin typeface="Chevin Pro Medium" panose="020F0603030000060003" pitchFamily="34" charset="0"/>
              </a:rPr>
              <a:t> </a:t>
            </a:r>
            <a:r>
              <a:rPr lang="en-GB" sz="1200" dirty="0">
                <a:solidFill>
                  <a:schemeClr val="tx1">
                    <a:lumMod val="50000"/>
                    <a:lumOff val="50000"/>
                  </a:schemeClr>
                </a:solidFill>
                <a:latin typeface="Chevin Pro Medium" panose="020F0603030000060003" pitchFamily="34" charset="0"/>
              </a:rPr>
              <a:t>the practical assessment results in the issue of the Petroleum Driver Passport by SQA</a:t>
            </a:r>
          </a:p>
          <a:p>
            <a:pPr>
              <a:lnSpc>
                <a:spcPct val="150000"/>
              </a:lnSpc>
            </a:pPr>
            <a:br>
              <a:rPr lang="en-GB" sz="825" dirty="0">
                <a:solidFill>
                  <a:schemeClr val="bg1">
                    <a:lumMod val="65000"/>
                  </a:schemeClr>
                </a:solidFill>
              </a:rPr>
            </a:br>
            <a:endParaRPr lang="en-GB" sz="825" dirty="0">
              <a:solidFill>
                <a:schemeClr val="bg1">
                  <a:lumMod val="65000"/>
                </a:schemeClr>
              </a:solidFill>
            </a:endParaRPr>
          </a:p>
        </p:txBody>
      </p:sp>
      <p:sp>
        <p:nvSpPr>
          <p:cNvPr id="8" name="Rectangle 7">
            <a:extLst>
              <a:ext uri="{FF2B5EF4-FFF2-40B4-BE49-F238E27FC236}">
                <a16:creationId xmlns:a16="http://schemas.microsoft.com/office/drawing/2014/main" id="{206B65D6-0EED-B543-893A-C3EB2E25DF58}"/>
              </a:ext>
            </a:extLst>
          </p:cNvPr>
          <p:cNvSpPr/>
          <p:nvPr/>
        </p:nvSpPr>
        <p:spPr>
          <a:xfrm>
            <a:off x="4697442" y="1835604"/>
            <a:ext cx="3659522" cy="1998881"/>
          </a:xfrm>
          <a:prstGeom prst="rect">
            <a:avLst/>
          </a:prstGeom>
        </p:spPr>
        <p:txBody>
          <a:bodyPr wrap="square">
            <a:spAutoFit/>
          </a:bodyPr>
          <a:lstStyle/>
          <a:p>
            <a:pPr>
              <a:lnSpc>
                <a:spcPct val="150000"/>
              </a:lnSpc>
            </a:pPr>
            <a:r>
              <a:rPr lang="en-GB" sz="1200" b="1" dirty="0">
                <a:solidFill>
                  <a:srgbClr val="54274E"/>
                </a:solidFill>
                <a:latin typeface="Chevin Pro DemiBold" panose="020F0603030000060003" pitchFamily="34" charset="0"/>
              </a:rPr>
              <a:t>Annual Refresher Training</a:t>
            </a:r>
          </a:p>
          <a:p>
            <a:pPr marL="171450" lvl="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Essential to maintain PDP validity</a:t>
            </a:r>
          </a:p>
          <a:p>
            <a:pPr marL="171450" lvl="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Classroom refresher training and successful completion of practical assessment </a:t>
            </a:r>
          </a:p>
          <a:p>
            <a:pPr marL="171450" lvl="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DVSA compliance, so training hours can count towards driver CPC</a:t>
            </a:r>
            <a:br>
              <a:rPr lang="en-GB" sz="1200" dirty="0">
                <a:solidFill>
                  <a:prstClr val="white">
                    <a:lumMod val="65000"/>
                  </a:prstClr>
                </a:solidFill>
                <a:latin typeface="Chevin Pro Medium" panose="020F0603030000060003" pitchFamily="34" charset="0"/>
              </a:rPr>
            </a:br>
            <a:endParaRPr lang="en-GB" sz="1200" dirty="0">
              <a:solidFill>
                <a:prstClr val="white">
                  <a:lumMod val="65000"/>
                </a:prstClr>
              </a:solidFill>
              <a:latin typeface="Chevin Pro Medium" panose="020F0603030000060003" pitchFamily="34" charset="0"/>
            </a:endParaRPr>
          </a:p>
        </p:txBody>
      </p:sp>
      <p:sp>
        <p:nvSpPr>
          <p:cNvPr id="9" name="Rectangle 8">
            <a:extLst>
              <a:ext uri="{FF2B5EF4-FFF2-40B4-BE49-F238E27FC236}">
                <a16:creationId xmlns:a16="http://schemas.microsoft.com/office/drawing/2014/main" id="{1FA4BE8E-A630-5849-8626-5955A858C097}"/>
              </a:ext>
            </a:extLst>
          </p:cNvPr>
          <p:cNvSpPr/>
          <p:nvPr/>
        </p:nvSpPr>
        <p:spPr>
          <a:xfrm>
            <a:off x="948943" y="3921271"/>
            <a:ext cx="7408021" cy="613822"/>
          </a:xfrm>
          <a:prstGeom prst="rect">
            <a:avLst/>
          </a:prstGeom>
        </p:spPr>
        <p:txBody>
          <a:bodyPr wrap="square">
            <a:spAutoFit/>
          </a:bodyPr>
          <a:lstStyle/>
          <a:p>
            <a:pPr algn="ctr">
              <a:lnSpc>
                <a:spcPct val="150000"/>
              </a:lnSpc>
            </a:pPr>
            <a:r>
              <a:rPr lang="en-GB" sz="1200" b="1" dirty="0">
                <a:solidFill>
                  <a:srgbClr val="54274E"/>
                </a:solidFill>
                <a:latin typeface="Chevin Pro DemiBold" panose="020F0603030000060003" pitchFamily="34" charset="0"/>
              </a:rPr>
              <a:t>PDP is gained through the five year assessed renewal, but must be maintained through annual refresher activity in each interim year</a:t>
            </a:r>
          </a:p>
        </p:txBody>
      </p:sp>
    </p:spTree>
    <p:extLst>
      <p:ext uri="{BB962C8B-B14F-4D97-AF65-F5344CB8AC3E}">
        <p14:creationId xmlns:p14="http://schemas.microsoft.com/office/powerpoint/2010/main" val="2250955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19800" y="1618164"/>
            <a:ext cx="2385893" cy="890885"/>
          </a:xfrm>
          <a:prstGeom prst="rect">
            <a:avLst/>
          </a:prstGeom>
        </p:spPr>
        <p:txBody>
          <a:bodyPr wrap="square">
            <a:spAutoFit/>
          </a:bodyPr>
          <a:lstStyle/>
          <a:p>
            <a:pPr>
              <a:lnSpc>
                <a:spcPct val="150000"/>
              </a:lnSpc>
            </a:pPr>
            <a:r>
              <a:rPr lang="en-GB" sz="1200" dirty="0">
                <a:solidFill>
                  <a:srgbClr val="54274E"/>
                </a:solidFill>
                <a:latin typeface="Chevin Pro Medium" panose="020F0603030000060003" pitchFamily="34" charset="0"/>
              </a:rPr>
              <a:t>Full renewal every five years, can be aligned with individual driver ADR renewal date </a:t>
            </a:r>
          </a:p>
        </p:txBody>
      </p:sp>
      <p:sp>
        <p:nvSpPr>
          <p:cNvPr id="6" name="TextBox 5"/>
          <p:cNvSpPr txBox="1"/>
          <p:nvPr/>
        </p:nvSpPr>
        <p:spPr>
          <a:xfrm>
            <a:off x="719800" y="631291"/>
            <a:ext cx="4724070" cy="986873"/>
          </a:xfrm>
          <a:prstGeom prst="rect">
            <a:avLst/>
          </a:prstGeom>
          <a:noFill/>
        </p:spPr>
        <p:txBody>
          <a:bodyPr wrap="square" rtlCol="0">
            <a:spAutoFit/>
          </a:bodyPr>
          <a:lstStyle/>
          <a:p>
            <a:r>
              <a:rPr lang="id-ID" sz="2400" dirty="0">
                <a:solidFill>
                  <a:schemeClr val="tx2"/>
                </a:solidFill>
                <a:latin typeface="Chevin Pro Medium" panose="020F0603030000060003" pitchFamily="34" charset="0"/>
              </a:rPr>
              <a:t>DRIVER FULL 5 YEAR </a:t>
            </a:r>
          </a:p>
          <a:p>
            <a:r>
              <a:rPr lang="id-ID" sz="2400" b="1" dirty="0">
                <a:solidFill>
                  <a:srgbClr val="54274E"/>
                </a:solidFill>
                <a:latin typeface="Chevin Pro Medium" panose="020F0603030000060003" pitchFamily="34" charset="0"/>
              </a:rPr>
              <a:t>PDP RENEWAL</a:t>
            </a:r>
          </a:p>
          <a:p>
            <a:endParaRPr lang="id-ID" sz="1013" b="1" dirty="0">
              <a:solidFill>
                <a:srgbClr val="54274E"/>
              </a:solidFill>
              <a:latin typeface="Chevin Pro Medium" panose="020F0603030000060003" pitchFamily="34" charset="0"/>
            </a:endParaRPr>
          </a:p>
        </p:txBody>
      </p:sp>
      <p:cxnSp>
        <p:nvCxnSpPr>
          <p:cNvPr id="9" name="Straight Connector 8"/>
          <p:cNvCxnSpPr/>
          <p:nvPr/>
        </p:nvCxnSpPr>
        <p:spPr>
          <a:xfrm>
            <a:off x="788865" y="1471148"/>
            <a:ext cx="707338" cy="0"/>
          </a:xfrm>
          <a:prstGeom prst="line">
            <a:avLst/>
          </a:prstGeom>
          <a:ln w="57150">
            <a:solidFill>
              <a:srgbClr val="54274E"/>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3379053" y="1618164"/>
            <a:ext cx="2385893" cy="3476208"/>
          </a:xfrm>
          <a:prstGeom prst="rect">
            <a:avLst/>
          </a:prstGeom>
        </p:spPr>
        <p:txBody>
          <a:bodyPr wrap="square">
            <a:spAutoFit/>
          </a:bodyPr>
          <a:lstStyle/>
          <a:p>
            <a:pPr lvl="0">
              <a:lnSpc>
                <a:spcPct val="150000"/>
              </a:lnSpc>
            </a:pPr>
            <a:r>
              <a:rPr lang="en-GB" sz="1200" dirty="0">
                <a:solidFill>
                  <a:srgbClr val="54274E"/>
                </a:solidFill>
                <a:latin typeface="Chevin Pro Medium" panose="020F0603030000060003" pitchFamily="34" charset="0"/>
              </a:rPr>
              <a:t>Classroom Training</a:t>
            </a:r>
          </a:p>
          <a:p>
            <a:pPr marL="171450" lvl="0" indent="-171450">
              <a:lnSpc>
                <a:spcPct val="150000"/>
              </a:lnSpc>
              <a:buFont typeface="Arial" panose="020B0604020202020204" pitchFamily="34" charset="0"/>
              <a:buChar char="•"/>
            </a:pPr>
            <a:r>
              <a:rPr lang="en-GB" sz="800" dirty="0">
                <a:solidFill>
                  <a:schemeClr val="tx1">
                    <a:lumMod val="50000"/>
                    <a:lumOff val="50000"/>
                  </a:schemeClr>
                </a:solidFill>
                <a:latin typeface="Chevin Pro Medium" panose="020F0603030000060003" pitchFamily="34" charset="0"/>
              </a:rPr>
              <a:t>Delivered as the “PDP Module”, which covers knowledge relevant to all classes of petroleum tanker </a:t>
            </a:r>
          </a:p>
          <a:p>
            <a:pPr marL="171450" lvl="0" indent="-171450">
              <a:lnSpc>
                <a:spcPct val="150000"/>
              </a:lnSpc>
              <a:buFont typeface="Arial" panose="020B0604020202020204" pitchFamily="34" charset="0"/>
              <a:buChar char="•"/>
            </a:pPr>
            <a:r>
              <a:rPr lang="en-GB" sz="800" dirty="0">
                <a:solidFill>
                  <a:schemeClr val="tx1">
                    <a:lumMod val="50000"/>
                    <a:lumOff val="50000"/>
                  </a:schemeClr>
                </a:solidFill>
                <a:latin typeface="Chevin Pro Medium" panose="020F0603030000060003" pitchFamily="34" charset="0"/>
              </a:rPr>
              <a:t>Delivered by approved PDP training centres </a:t>
            </a:r>
          </a:p>
          <a:p>
            <a:pPr marL="171450" lvl="0" indent="-171450">
              <a:lnSpc>
                <a:spcPct val="150000"/>
              </a:lnSpc>
              <a:buFont typeface="Arial" panose="020B0604020202020204" pitchFamily="34" charset="0"/>
              <a:buChar char="•"/>
            </a:pPr>
            <a:r>
              <a:rPr lang="en-GB" sz="800" dirty="0">
                <a:solidFill>
                  <a:schemeClr val="tx1">
                    <a:lumMod val="50000"/>
                    <a:lumOff val="50000"/>
                  </a:schemeClr>
                </a:solidFill>
                <a:latin typeface="Chevin Pro Medium" panose="020F0603030000060003" pitchFamily="34" charset="0"/>
              </a:rPr>
              <a:t>Drivers take the module and then sit an SQA managed written assessment invigilated by the Training Centre, preferably on-line</a:t>
            </a:r>
          </a:p>
          <a:p>
            <a:pPr marL="171450" lvl="0" indent="-171450">
              <a:lnSpc>
                <a:spcPct val="150000"/>
              </a:lnSpc>
              <a:buFont typeface="Arial" panose="020B0604020202020204" pitchFamily="34" charset="0"/>
              <a:buChar char="•"/>
            </a:pPr>
            <a:r>
              <a:rPr lang="en-GB" sz="800" dirty="0">
                <a:solidFill>
                  <a:schemeClr val="tx1">
                    <a:lumMod val="50000"/>
                    <a:lumOff val="50000"/>
                  </a:schemeClr>
                </a:solidFill>
                <a:latin typeface="Chevin Pro Medium" panose="020F0603030000060003" pitchFamily="34" charset="0"/>
              </a:rPr>
              <a:t>industry sub sector knowledge is not part of the PDP classroom Module or the written assessment (as not relevant to all) </a:t>
            </a:r>
          </a:p>
          <a:p>
            <a:pPr marL="171450" lvl="0" indent="-171450">
              <a:lnSpc>
                <a:spcPct val="150000"/>
              </a:lnSpc>
              <a:buFont typeface="Arial" panose="020B0604020202020204" pitchFamily="34" charset="0"/>
              <a:buChar char="•"/>
            </a:pPr>
            <a:r>
              <a:rPr lang="en-GB" sz="800" dirty="0">
                <a:solidFill>
                  <a:schemeClr val="tx1">
                    <a:lumMod val="50000"/>
                    <a:lumOff val="50000"/>
                  </a:schemeClr>
                </a:solidFill>
                <a:latin typeface="Chevin Pro Medium" panose="020F0603030000060003" pitchFamily="34" charset="0"/>
              </a:rPr>
              <a:t>Sub sector knowledge and practical requirements are built into the Training Standard and designed to assist driver training when new to a sub sector </a:t>
            </a:r>
            <a:br>
              <a:rPr lang="id-ID" sz="1200" dirty="0">
                <a:solidFill>
                  <a:schemeClr val="tx1">
                    <a:lumMod val="50000"/>
                    <a:lumOff val="50000"/>
                  </a:schemeClr>
                </a:solidFill>
                <a:latin typeface="Chevin Pro Medium" panose="020F0603030000060003" pitchFamily="34" charset="0"/>
              </a:rPr>
            </a:br>
            <a:endParaRPr lang="id-ID" sz="1200" dirty="0">
              <a:solidFill>
                <a:schemeClr val="tx1">
                  <a:lumMod val="50000"/>
                  <a:lumOff val="50000"/>
                </a:schemeClr>
              </a:solidFill>
              <a:latin typeface="Chevin Pro Medium" panose="020F0603030000060003" pitchFamily="34" charset="0"/>
            </a:endParaRPr>
          </a:p>
          <a:p>
            <a:pPr marL="171450" lvl="0" indent="-171450">
              <a:lnSpc>
                <a:spcPct val="150000"/>
              </a:lnSpc>
              <a:buFont typeface="Arial" panose="020B0604020202020204" pitchFamily="34" charset="0"/>
              <a:buChar char="•"/>
            </a:pPr>
            <a:endParaRPr lang="id-ID" sz="1200" dirty="0">
              <a:solidFill>
                <a:schemeClr val="bg1">
                  <a:lumMod val="65000"/>
                </a:schemeClr>
              </a:solidFill>
              <a:latin typeface="Chevin Pro Medium" panose="020F0603030000060003" pitchFamily="34" charset="0"/>
            </a:endParaRPr>
          </a:p>
        </p:txBody>
      </p:sp>
      <p:sp>
        <p:nvSpPr>
          <p:cNvPr id="11" name="Rectangle 10"/>
          <p:cNvSpPr/>
          <p:nvPr/>
        </p:nvSpPr>
        <p:spPr>
          <a:xfrm>
            <a:off x="6038305" y="1618164"/>
            <a:ext cx="2385893" cy="1870577"/>
          </a:xfrm>
          <a:prstGeom prst="rect">
            <a:avLst/>
          </a:prstGeom>
        </p:spPr>
        <p:txBody>
          <a:bodyPr wrap="square">
            <a:spAutoFit/>
          </a:bodyPr>
          <a:lstStyle/>
          <a:p>
            <a:pPr>
              <a:lnSpc>
                <a:spcPct val="150000"/>
              </a:lnSpc>
            </a:pPr>
            <a:r>
              <a:rPr lang="en-GB" sz="1200" dirty="0">
                <a:solidFill>
                  <a:srgbClr val="54274E"/>
                </a:solidFill>
                <a:latin typeface="Chevin Pro Medium" panose="020F0603030000060003" pitchFamily="34" charset="0"/>
              </a:rPr>
              <a:t>Practical Training</a:t>
            </a:r>
            <a:endParaRPr lang="id-ID" sz="825" dirty="0">
              <a:solidFill>
                <a:schemeClr val="bg1">
                  <a:lumMod val="65000"/>
                </a:schemeClr>
              </a:solidFill>
              <a:latin typeface="Chevin Pro Medium" panose="020F0603030000060003" pitchFamily="34" charset="0"/>
            </a:endParaRPr>
          </a:p>
          <a:p>
            <a:pPr marL="171450" indent="-171450">
              <a:lnSpc>
                <a:spcPct val="150000"/>
              </a:lnSpc>
              <a:buFont typeface="Arial" panose="020B0604020202020204" pitchFamily="34" charset="0"/>
              <a:buChar char="•"/>
            </a:pPr>
            <a:r>
              <a:rPr lang="en-GB" sz="825" dirty="0">
                <a:solidFill>
                  <a:schemeClr val="tx1">
                    <a:lumMod val="50000"/>
                    <a:lumOff val="50000"/>
                  </a:schemeClr>
                </a:solidFill>
                <a:latin typeface="Chevin Pro Medium" panose="020F0603030000060003" pitchFamily="34" charset="0"/>
              </a:rPr>
              <a:t>Practical assessment carried out to approved load, drive tip assessment sheet </a:t>
            </a:r>
          </a:p>
          <a:p>
            <a:pPr marL="171450" indent="-171450">
              <a:lnSpc>
                <a:spcPct val="150000"/>
              </a:lnSpc>
              <a:buFont typeface="Arial" panose="020B0604020202020204" pitchFamily="34" charset="0"/>
              <a:buChar char="•"/>
            </a:pPr>
            <a:r>
              <a:rPr lang="en-GB" sz="825" dirty="0">
                <a:solidFill>
                  <a:schemeClr val="tx1">
                    <a:lumMod val="50000"/>
                    <a:lumOff val="50000"/>
                  </a:schemeClr>
                </a:solidFill>
                <a:latin typeface="Chevin Pro Medium" panose="020F0603030000060003" pitchFamily="34" charset="0"/>
              </a:rPr>
              <a:t>Practical Assessors approved, may well be different from Classroom Assessors </a:t>
            </a:r>
          </a:p>
          <a:p>
            <a:pPr marL="171450" indent="-171450">
              <a:lnSpc>
                <a:spcPct val="150000"/>
              </a:lnSpc>
              <a:buFont typeface="Arial" panose="020B0604020202020204" pitchFamily="34" charset="0"/>
              <a:buChar char="•"/>
            </a:pPr>
            <a:r>
              <a:rPr lang="en-GB" sz="825" dirty="0">
                <a:solidFill>
                  <a:schemeClr val="tx1">
                    <a:lumMod val="50000"/>
                    <a:lumOff val="50000"/>
                  </a:schemeClr>
                </a:solidFill>
                <a:latin typeface="Chevin Pro Medium" panose="020F0603030000060003" pitchFamily="34" charset="0"/>
              </a:rPr>
              <a:t>Pass/fail mark with results communicated to SQA by Training Centre/Assessor</a:t>
            </a:r>
          </a:p>
          <a:p>
            <a:pPr>
              <a:lnSpc>
                <a:spcPct val="150000"/>
              </a:lnSpc>
            </a:pPr>
            <a:br>
              <a:rPr lang="id-ID" sz="825" dirty="0">
                <a:solidFill>
                  <a:schemeClr val="bg1">
                    <a:lumMod val="65000"/>
                  </a:schemeClr>
                </a:solidFill>
                <a:latin typeface="Chevin Pro Medium" panose="020F0603030000060003" pitchFamily="34" charset="0"/>
              </a:rPr>
            </a:br>
            <a:endParaRPr lang="id-ID" sz="825" dirty="0">
              <a:solidFill>
                <a:schemeClr val="bg1">
                  <a:lumMod val="65000"/>
                </a:schemeClr>
              </a:solidFill>
              <a:latin typeface="Chevin Pro Medium" panose="020F0603030000060003" pitchFamily="34" charset="0"/>
            </a:endParaRPr>
          </a:p>
        </p:txBody>
      </p:sp>
    </p:spTree>
    <p:extLst>
      <p:ext uri="{BB962C8B-B14F-4D97-AF65-F5344CB8AC3E}">
        <p14:creationId xmlns:p14="http://schemas.microsoft.com/office/powerpoint/2010/main" val="2120397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up)">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P spid="8"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19800" y="1676115"/>
            <a:ext cx="7764979" cy="2552878"/>
          </a:xfrm>
          <a:prstGeom prst="rect">
            <a:avLst/>
          </a:prstGeom>
        </p:spPr>
        <p:txBody>
          <a:bodyPr wrap="square">
            <a:spAutoFit/>
          </a:bodyPr>
          <a:lstStyle/>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PDP is gained through the </a:t>
            </a:r>
            <a:r>
              <a:rPr lang="en-GB" sz="1200" dirty="0">
                <a:solidFill>
                  <a:srgbClr val="54274E"/>
                </a:solidFill>
                <a:latin typeface="Chevin Pro Medium" panose="020F0603030000060003" pitchFamily="34" charset="0"/>
              </a:rPr>
              <a:t>five year assessed renewal</a:t>
            </a:r>
            <a:r>
              <a:rPr lang="en-GB" sz="1200" dirty="0">
                <a:solidFill>
                  <a:schemeClr val="tx1">
                    <a:lumMod val="50000"/>
                    <a:lumOff val="50000"/>
                  </a:schemeClr>
                </a:solidFill>
                <a:latin typeface="Chevin Pro Medium" panose="020F0603030000060003" pitchFamily="34" charset="0"/>
              </a:rPr>
              <a:t>, and its validity must be maintained through </a:t>
            </a:r>
            <a:r>
              <a:rPr lang="en-GB" sz="1200" dirty="0">
                <a:solidFill>
                  <a:srgbClr val="54274E"/>
                </a:solidFill>
                <a:latin typeface="Chevin Pro Medium" panose="020F0603030000060003" pitchFamily="34" charset="0"/>
              </a:rPr>
              <a:t>annual refresher activity </a:t>
            </a:r>
            <a:r>
              <a:rPr lang="en-GB" sz="1200" dirty="0">
                <a:solidFill>
                  <a:schemeClr val="tx1">
                    <a:lumMod val="50000"/>
                    <a:lumOff val="50000"/>
                  </a:schemeClr>
                </a:solidFill>
                <a:latin typeface="Chevin Pro Medium" panose="020F0603030000060003" pitchFamily="34" charset="0"/>
              </a:rPr>
              <a:t>in each interim year </a:t>
            </a: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Completion of </a:t>
            </a:r>
            <a:r>
              <a:rPr lang="en-GB" sz="1200" dirty="0">
                <a:solidFill>
                  <a:srgbClr val="54274E"/>
                </a:solidFill>
                <a:latin typeface="Chevin Pro Medium" panose="020F0603030000060003" pitchFamily="34" charset="0"/>
              </a:rPr>
              <a:t>a classroom annual refresher</a:t>
            </a:r>
            <a:r>
              <a:rPr lang="en-GB" sz="1200" dirty="0">
                <a:solidFill>
                  <a:schemeClr val="tx1">
                    <a:lumMod val="50000"/>
                    <a:lumOff val="50000"/>
                  </a:schemeClr>
                </a:solidFill>
                <a:latin typeface="Chevin Pro Medium" panose="020F0603030000060003" pitchFamily="34" charset="0"/>
              </a:rPr>
              <a:t>, recapping on key points and updating on changes of content and emphasis - SQA must be informed that the refresher has taken place </a:t>
            </a: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Completion of a </a:t>
            </a:r>
            <a:r>
              <a:rPr lang="en-GB" sz="1200" dirty="0">
                <a:solidFill>
                  <a:srgbClr val="54274E"/>
                </a:solidFill>
                <a:latin typeface="Chevin Pro Medium" panose="020F0603030000060003" pitchFamily="34" charset="0"/>
              </a:rPr>
              <a:t>load, drive and tip practical assessment</a:t>
            </a:r>
            <a:r>
              <a:rPr lang="en-GB" sz="1200" dirty="0">
                <a:solidFill>
                  <a:schemeClr val="tx1">
                    <a:lumMod val="50000"/>
                    <a:lumOff val="50000"/>
                  </a:schemeClr>
                </a:solidFill>
                <a:latin typeface="Chevin Pro Medium" panose="020F0603030000060003" pitchFamily="34" charset="0"/>
              </a:rPr>
              <a:t> with an approved PDP Practical Assessor -SQA must be informed that the practical assessment has taken place </a:t>
            </a: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Practical assessment and classroom refresher are subject to </a:t>
            </a:r>
            <a:r>
              <a:rPr lang="en-GB" sz="1200" dirty="0">
                <a:solidFill>
                  <a:srgbClr val="54274E"/>
                </a:solidFill>
                <a:latin typeface="Chevin Pro Medium" panose="020F0603030000060003" pitchFamily="34" charset="0"/>
              </a:rPr>
              <a:t>SQA verification </a:t>
            </a:r>
            <a:r>
              <a:rPr lang="en-GB" sz="1200" dirty="0">
                <a:solidFill>
                  <a:schemeClr val="tx1">
                    <a:lumMod val="50000"/>
                    <a:lumOff val="50000"/>
                  </a:schemeClr>
                </a:solidFill>
                <a:latin typeface="Chevin Pro Medium" panose="020F0603030000060003" pitchFamily="34" charset="0"/>
              </a:rPr>
              <a:t>through a process of selective audit </a:t>
            </a:r>
          </a:p>
          <a:p>
            <a:pPr marL="171450" indent="-171450">
              <a:lnSpc>
                <a:spcPct val="150000"/>
              </a:lnSpc>
              <a:buClr>
                <a:schemeClr val="tx1">
                  <a:lumMod val="50000"/>
                  <a:lumOff val="50000"/>
                </a:schemeClr>
              </a:buClr>
              <a:buFont typeface="Arial" panose="020B0604020202020204" pitchFamily="34" charset="0"/>
              <a:buChar char="•"/>
            </a:pPr>
            <a:r>
              <a:rPr lang="en-GB" sz="1200" dirty="0">
                <a:solidFill>
                  <a:srgbClr val="54274E"/>
                </a:solidFill>
                <a:latin typeface="Chevin Pro Medium" panose="020F0603030000060003" pitchFamily="34" charset="0"/>
              </a:rPr>
              <a:t>PDP Syllabus </a:t>
            </a:r>
            <a:r>
              <a:rPr lang="en-GB" sz="1200" dirty="0">
                <a:solidFill>
                  <a:schemeClr val="tx1">
                    <a:lumMod val="50000"/>
                    <a:lumOff val="50000"/>
                  </a:schemeClr>
                </a:solidFill>
                <a:latin typeface="Chevin Pro Medium" panose="020F0603030000060003" pitchFamily="34" charset="0"/>
              </a:rPr>
              <a:t>contains suggestions for annual refresher content </a:t>
            </a: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Annual refresher training can be undertaken as a </a:t>
            </a:r>
            <a:r>
              <a:rPr lang="en-GB" sz="1200" dirty="0">
                <a:solidFill>
                  <a:srgbClr val="54274E"/>
                </a:solidFill>
                <a:latin typeface="Chevin Pro Medium" panose="020F0603030000060003" pitchFamily="34" charset="0"/>
              </a:rPr>
              <a:t>DVSA-approved course</a:t>
            </a:r>
            <a:r>
              <a:rPr lang="en-GB" sz="1200" dirty="0">
                <a:solidFill>
                  <a:schemeClr val="tx1">
                    <a:lumMod val="50000"/>
                    <a:lumOff val="50000"/>
                  </a:schemeClr>
                </a:solidFill>
                <a:latin typeface="Chevin Pro Medium" panose="020F0603030000060003" pitchFamily="34" charset="0"/>
              </a:rPr>
              <a:t> thus registering Driver CPC hours </a:t>
            </a:r>
          </a:p>
        </p:txBody>
      </p:sp>
      <p:sp>
        <p:nvSpPr>
          <p:cNvPr id="6" name="TextBox 5"/>
          <p:cNvSpPr txBox="1"/>
          <p:nvPr/>
        </p:nvSpPr>
        <p:spPr>
          <a:xfrm>
            <a:off x="719800" y="631291"/>
            <a:ext cx="3852200" cy="830997"/>
          </a:xfrm>
          <a:prstGeom prst="rect">
            <a:avLst/>
          </a:prstGeom>
          <a:noFill/>
        </p:spPr>
        <p:txBody>
          <a:bodyPr wrap="square" rtlCol="0">
            <a:spAutoFit/>
          </a:bodyPr>
          <a:lstStyle/>
          <a:p>
            <a:r>
              <a:rPr lang="id-ID" sz="2400" dirty="0">
                <a:solidFill>
                  <a:schemeClr val="tx2"/>
                </a:solidFill>
                <a:latin typeface="Chevin Pro Medium" panose="020F0603030000060003" pitchFamily="34" charset="0"/>
              </a:rPr>
              <a:t>DRIVER</a:t>
            </a:r>
          </a:p>
          <a:p>
            <a:r>
              <a:rPr lang="id-ID" sz="2400" b="1" dirty="0">
                <a:solidFill>
                  <a:srgbClr val="54274E"/>
                </a:solidFill>
                <a:latin typeface="Chevin Pro Medium" panose="020F0603030000060003" pitchFamily="34" charset="0"/>
              </a:rPr>
              <a:t>ANNUAL REFRESHER</a:t>
            </a:r>
          </a:p>
        </p:txBody>
      </p:sp>
      <p:cxnSp>
        <p:nvCxnSpPr>
          <p:cNvPr id="9" name="Straight Connector 8"/>
          <p:cNvCxnSpPr/>
          <p:nvPr/>
        </p:nvCxnSpPr>
        <p:spPr>
          <a:xfrm>
            <a:off x="788865" y="1471148"/>
            <a:ext cx="707338" cy="0"/>
          </a:xfrm>
          <a:prstGeom prst="line">
            <a:avLst/>
          </a:prstGeom>
          <a:ln w="57150">
            <a:solidFill>
              <a:srgbClr val="54274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4581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768096" y="715649"/>
            <a:ext cx="3267575" cy="3222815"/>
          </a:xfrm>
          <a:prstGeom prst="rect">
            <a:avLst/>
          </a:prstGeom>
          <a:solidFill>
            <a:srgbClr val="54274E"/>
          </a:solidFill>
          <a:ln>
            <a:solidFill>
              <a:srgbClr val="5427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10" name="TextBox 9"/>
          <p:cNvSpPr txBox="1"/>
          <p:nvPr/>
        </p:nvSpPr>
        <p:spPr>
          <a:xfrm>
            <a:off x="1444123" y="1837458"/>
            <a:ext cx="2786619" cy="830997"/>
          </a:xfrm>
          <a:prstGeom prst="rect">
            <a:avLst/>
          </a:prstGeom>
          <a:noFill/>
        </p:spPr>
        <p:txBody>
          <a:bodyPr wrap="square" rtlCol="0">
            <a:spAutoFit/>
          </a:bodyPr>
          <a:lstStyle/>
          <a:p>
            <a:r>
              <a:rPr lang="id-ID" sz="2400" dirty="0">
                <a:solidFill>
                  <a:schemeClr val="bg1"/>
                </a:solidFill>
                <a:latin typeface="Chevin Pro Medium" panose="020F0603030000060003" pitchFamily="34" charset="0"/>
              </a:rPr>
              <a:t>PDP CARD</a:t>
            </a:r>
          </a:p>
          <a:p>
            <a:r>
              <a:rPr lang="id-ID" sz="2400" dirty="0">
                <a:solidFill>
                  <a:schemeClr val="bg1"/>
                </a:solidFill>
                <a:latin typeface="Chevin Pro Medium" panose="020F0603030000060003" pitchFamily="34" charset="0"/>
              </a:rPr>
              <a:t>DESIGN</a:t>
            </a:r>
          </a:p>
        </p:txBody>
      </p:sp>
      <p:cxnSp>
        <p:nvCxnSpPr>
          <p:cNvPr id="11" name="Straight Connector 10"/>
          <p:cNvCxnSpPr>
            <a:cxnSpLocks/>
          </p:cNvCxnSpPr>
          <p:nvPr/>
        </p:nvCxnSpPr>
        <p:spPr>
          <a:xfrm>
            <a:off x="1530330" y="2843255"/>
            <a:ext cx="707338"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pic>
        <p:nvPicPr>
          <p:cNvPr id="27" name="Picture 26" descr="A person's driver's license&#10;&#10;Description automatically generated with low confidence">
            <a:extLst>
              <a:ext uri="{FF2B5EF4-FFF2-40B4-BE49-F238E27FC236}">
                <a16:creationId xmlns:a16="http://schemas.microsoft.com/office/drawing/2014/main" id="{9CB4648D-583F-834E-A4AD-0DFA78812E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35670" y="715649"/>
            <a:ext cx="5108328" cy="3222815"/>
          </a:xfrm>
          <a:prstGeom prst="rect">
            <a:avLst/>
          </a:prstGeom>
        </p:spPr>
      </p:pic>
    </p:spTree>
    <p:extLst>
      <p:ext uri="{BB962C8B-B14F-4D97-AF65-F5344CB8AC3E}">
        <p14:creationId xmlns:p14="http://schemas.microsoft.com/office/powerpoint/2010/main" val="3394537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anim calcmode="lin" valueType="num">
                                      <p:cBhvr>
                                        <p:cTn id="12" dur="500" fill="hold"/>
                                        <p:tgtEl>
                                          <p:spTgt spid="10"/>
                                        </p:tgtEl>
                                        <p:attrNameLst>
                                          <p:attrName>ppt_x</p:attrName>
                                        </p:attrNameLst>
                                      </p:cBhvr>
                                      <p:tavLst>
                                        <p:tav tm="0">
                                          <p:val>
                                            <p:strVal val="#ppt_x"/>
                                          </p:val>
                                        </p:tav>
                                        <p:tav tm="100000">
                                          <p:val>
                                            <p:strVal val="#ppt_x"/>
                                          </p:val>
                                        </p:tav>
                                      </p:tavLst>
                                    </p:anim>
                                    <p:anim calcmode="lin" valueType="num">
                                      <p:cBhvr>
                                        <p:cTn id="13" dur="5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4093373" y="4130408"/>
            <a:ext cx="3136483" cy="230832"/>
          </a:xfrm>
          <a:prstGeom prst="roundRect">
            <a:avLst>
              <a:gd name="adj" fmla="val 7693"/>
            </a:avLst>
          </a:prstGeom>
          <a:solidFill>
            <a:srgbClr val="542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11" name="TextBox 10"/>
          <p:cNvSpPr txBox="1"/>
          <p:nvPr/>
        </p:nvSpPr>
        <p:spPr>
          <a:xfrm>
            <a:off x="4093373" y="4130408"/>
            <a:ext cx="3136483" cy="230832"/>
          </a:xfrm>
          <a:prstGeom prst="rect">
            <a:avLst/>
          </a:prstGeom>
          <a:solidFill>
            <a:srgbClr val="54274E"/>
          </a:solidFill>
          <a:ln>
            <a:solidFill>
              <a:srgbClr val="54274E"/>
            </a:solidFill>
          </a:ln>
        </p:spPr>
        <p:txBody>
          <a:bodyPr wrap="square" rtlCol="0">
            <a:spAutoFit/>
          </a:bodyPr>
          <a:lstStyle/>
          <a:p>
            <a:r>
              <a:rPr lang="id-ID" sz="900" b="1" dirty="0">
                <a:solidFill>
                  <a:schemeClr val="bg1"/>
                </a:solidFill>
                <a:latin typeface="Chevin Pro Medium" panose="020F0603030000060003" pitchFamily="34" charset="0"/>
              </a:rPr>
              <a:t>LOST CARDS CAN BE REPLACED BY CONTACTING SQA</a:t>
            </a:r>
            <a:endParaRPr lang="id-ID" sz="1050" b="1" dirty="0">
              <a:solidFill>
                <a:schemeClr val="bg1"/>
              </a:solidFill>
              <a:latin typeface="Chevin Pro Medium" panose="020F0603030000060003" pitchFamily="34" charset="0"/>
            </a:endParaRPr>
          </a:p>
        </p:txBody>
      </p:sp>
      <p:sp>
        <p:nvSpPr>
          <p:cNvPr id="12" name="TextBox 11"/>
          <p:cNvSpPr txBox="1"/>
          <p:nvPr/>
        </p:nvSpPr>
        <p:spPr>
          <a:xfrm>
            <a:off x="6949500" y="4118216"/>
            <a:ext cx="177235" cy="253916"/>
          </a:xfrm>
          <a:prstGeom prst="rect">
            <a:avLst/>
          </a:prstGeom>
          <a:noFill/>
        </p:spPr>
        <p:txBody>
          <a:bodyPr wrap="square" rtlCol="0">
            <a:spAutoFit/>
          </a:bodyPr>
          <a:lstStyle/>
          <a:p>
            <a:r>
              <a:rPr lang="id-ID" sz="1050" b="1" dirty="0">
                <a:solidFill>
                  <a:schemeClr val="bg1"/>
                </a:solidFill>
                <a:latin typeface="+mj-lt"/>
              </a:rPr>
              <a:t>&gt;</a:t>
            </a:r>
          </a:p>
        </p:txBody>
      </p:sp>
      <p:sp>
        <p:nvSpPr>
          <p:cNvPr id="19" name="TextBox 18"/>
          <p:cNvSpPr txBox="1"/>
          <p:nvPr/>
        </p:nvSpPr>
        <p:spPr>
          <a:xfrm>
            <a:off x="3944484" y="241148"/>
            <a:ext cx="6552827" cy="830997"/>
          </a:xfrm>
          <a:prstGeom prst="rect">
            <a:avLst/>
          </a:prstGeom>
          <a:noFill/>
        </p:spPr>
        <p:txBody>
          <a:bodyPr wrap="square" rtlCol="0">
            <a:spAutoFit/>
          </a:bodyPr>
          <a:lstStyle/>
          <a:p>
            <a:r>
              <a:rPr lang="id-ID" sz="2400" dirty="0">
                <a:solidFill>
                  <a:schemeClr val="tx2"/>
                </a:solidFill>
                <a:latin typeface="Chevin Pro Medium" panose="020F0603030000060003" pitchFamily="34" charset="0"/>
              </a:rPr>
              <a:t>RE-VALIDATION AND</a:t>
            </a:r>
          </a:p>
          <a:p>
            <a:r>
              <a:rPr lang="id-ID" sz="2400" b="1" dirty="0">
                <a:solidFill>
                  <a:srgbClr val="54274E"/>
                </a:solidFill>
                <a:latin typeface="Chevin Pro Medium" panose="020F0603030000060003" pitchFamily="34" charset="0"/>
              </a:rPr>
              <a:t>LOST CARDS</a:t>
            </a:r>
          </a:p>
        </p:txBody>
      </p:sp>
      <p:cxnSp>
        <p:nvCxnSpPr>
          <p:cNvPr id="20" name="Straight Connector 19"/>
          <p:cNvCxnSpPr/>
          <p:nvPr/>
        </p:nvCxnSpPr>
        <p:spPr>
          <a:xfrm>
            <a:off x="4039925" y="1120397"/>
            <a:ext cx="707338" cy="0"/>
          </a:xfrm>
          <a:prstGeom prst="line">
            <a:avLst/>
          </a:prstGeom>
          <a:ln w="57150">
            <a:solidFill>
              <a:srgbClr val="54274E"/>
            </a:solidFill>
          </a:ln>
        </p:spPr>
        <p:style>
          <a:lnRef idx="1">
            <a:schemeClr val="accent1"/>
          </a:lnRef>
          <a:fillRef idx="0">
            <a:schemeClr val="accent1"/>
          </a:fillRef>
          <a:effectRef idx="0">
            <a:schemeClr val="accent1"/>
          </a:effectRef>
          <a:fontRef idx="minor">
            <a:schemeClr val="tx1"/>
          </a:fontRef>
        </p:style>
      </p:cxnSp>
      <p:pic>
        <p:nvPicPr>
          <p:cNvPr id="7" name="Picture Placeholder 6" descr="A truck on the road&#10;&#10;Description automatically generated with low confidence">
            <a:extLst>
              <a:ext uri="{FF2B5EF4-FFF2-40B4-BE49-F238E27FC236}">
                <a16:creationId xmlns:a16="http://schemas.microsoft.com/office/drawing/2014/main" id="{1FC5128B-F20F-7840-A245-0AEA1A522A0E}"/>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8360" r="28360"/>
          <a:stretch>
            <a:fillRect/>
          </a:stretch>
        </p:blipFill>
        <p:spPr/>
      </p:pic>
      <p:sp>
        <p:nvSpPr>
          <p:cNvPr id="16" name="Rectangle 15">
            <a:extLst>
              <a:ext uri="{FF2B5EF4-FFF2-40B4-BE49-F238E27FC236}">
                <a16:creationId xmlns:a16="http://schemas.microsoft.com/office/drawing/2014/main" id="{78269DCA-BB04-B941-9892-AFFC0172814B}"/>
              </a:ext>
            </a:extLst>
          </p:cNvPr>
          <p:cNvSpPr/>
          <p:nvPr/>
        </p:nvSpPr>
        <p:spPr>
          <a:xfrm>
            <a:off x="0" y="-12707"/>
            <a:ext cx="3490548" cy="4536831"/>
          </a:xfrm>
          <a:prstGeom prst="rect">
            <a:avLst/>
          </a:prstGeom>
          <a:solidFill>
            <a:srgbClr val="54274E">
              <a:alpha val="80000"/>
            </a:srgbClr>
          </a:solidFill>
          <a:ln>
            <a:solidFill>
              <a:srgbClr val="5427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21" name="Rectangle 20">
            <a:extLst>
              <a:ext uri="{FF2B5EF4-FFF2-40B4-BE49-F238E27FC236}">
                <a16:creationId xmlns:a16="http://schemas.microsoft.com/office/drawing/2014/main" id="{6CFD076C-76EA-9A41-81C8-6546346C97FC}"/>
              </a:ext>
            </a:extLst>
          </p:cNvPr>
          <p:cNvSpPr/>
          <p:nvPr/>
        </p:nvSpPr>
        <p:spPr>
          <a:xfrm>
            <a:off x="3944484" y="1222776"/>
            <a:ext cx="4693067" cy="2552878"/>
          </a:xfrm>
          <a:prstGeom prst="rect">
            <a:avLst/>
          </a:prstGeom>
        </p:spPr>
        <p:txBody>
          <a:bodyPr wrap="square">
            <a:spAutoFit/>
          </a:bodyPr>
          <a:lstStyle/>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If the annual refresher training is not kept up to date the PDP will become invalid </a:t>
            </a: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An invalid card cannot be used </a:t>
            </a: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There may be good reasons for why cards may become inactive (e.g. illness, driver duties change) </a:t>
            </a: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PDP can be re-activated by: </a:t>
            </a:r>
          </a:p>
          <a:p>
            <a:pPr marL="514342" lvl="1"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Sitting a classroom annual refresher </a:t>
            </a:r>
          </a:p>
          <a:p>
            <a:pPr marL="514342" lvl="1"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Taking and passing a load, drive and tip practical assessment </a:t>
            </a:r>
          </a:p>
          <a:p>
            <a:pPr marL="514342" lvl="1"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Registering successful completion with SQA </a:t>
            </a:r>
          </a:p>
        </p:txBody>
      </p:sp>
      <p:sp>
        <p:nvSpPr>
          <p:cNvPr id="23" name="Rectangle 22">
            <a:extLst>
              <a:ext uri="{FF2B5EF4-FFF2-40B4-BE49-F238E27FC236}">
                <a16:creationId xmlns:a16="http://schemas.microsoft.com/office/drawing/2014/main" id="{8D874EFF-B28F-0D44-AB5D-DAD0656B6E4C}"/>
              </a:ext>
            </a:extLst>
          </p:cNvPr>
          <p:cNvSpPr/>
          <p:nvPr/>
        </p:nvSpPr>
        <p:spPr>
          <a:xfrm>
            <a:off x="7229856" y="4082315"/>
            <a:ext cx="1490963" cy="463075"/>
          </a:xfrm>
          <a:prstGeom prst="rect">
            <a:avLst/>
          </a:prstGeom>
        </p:spPr>
        <p:txBody>
          <a:bodyPr wrap="square">
            <a:spAutoFit/>
          </a:bodyPr>
          <a:lstStyle/>
          <a:p>
            <a:pPr>
              <a:lnSpc>
                <a:spcPct val="150000"/>
              </a:lnSpc>
            </a:pPr>
            <a:r>
              <a:rPr lang="en-GB" sz="900" dirty="0" err="1">
                <a:solidFill>
                  <a:schemeClr val="bg1">
                    <a:lumMod val="65000"/>
                  </a:schemeClr>
                </a:solidFill>
                <a:latin typeface="Chevin Pro Medium" panose="020F0603030000060003" pitchFamily="34" charset="0"/>
              </a:rPr>
              <a:t>pdpassport@sqa.org.uk</a:t>
            </a:r>
            <a:br>
              <a:rPr lang="id-ID" sz="800" dirty="0">
                <a:solidFill>
                  <a:schemeClr val="bg1">
                    <a:lumMod val="65000"/>
                  </a:schemeClr>
                </a:solidFill>
                <a:latin typeface="Chevin Pro Medium" panose="020F0603030000060003" pitchFamily="34" charset="0"/>
              </a:rPr>
            </a:br>
            <a:endParaRPr lang="id-ID" sz="800" dirty="0">
              <a:solidFill>
                <a:schemeClr val="bg1">
                  <a:lumMod val="65000"/>
                </a:schemeClr>
              </a:solidFill>
              <a:latin typeface="Chevin Pro Medium" panose="020F0603030000060003" pitchFamily="34" charset="0"/>
            </a:endParaRPr>
          </a:p>
        </p:txBody>
      </p:sp>
    </p:spTree>
    <p:extLst>
      <p:ext uri="{BB962C8B-B14F-4D97-AF65-F5344CB8AC3E}">
        <p14:creationId xmlns:p14="http://schemas.microsoft.com/office/powerpoint/2010/main" val="413139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up)">
                                      <p:cBhvr>
                                        <p:cTn id="1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8857" y="101106"/>
            <a:ext cx="8915400" cy="4928094"/>
          </a:xfrm>
          <a:prstGeom prst="rect">
            <a:avLst/>
          </a:prstGeom>
          <a:solidFill>
            <a:srgbClr val="542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5" name="TextBox 4"/>
          <p:cNvSpPr txBox="1"/>
          <p:nvPr/>
        </p:nvSpPr>
        <p:spPr>
          <a:xfrm>
            <a:off x="1426826" y="1990605"/>
            <a:ext cx="2764175" cy="600164"/>
          </a:xfrm>
          <a:prstGeom prst="rect">
            <a:avLst/>
          </a:prstGeom>
          <a:noFill/>
        </p:spPr>
        <p:txBody>
          <a:bodyPr wrap="square" rtlCol="0">
            <a:spAutoFit/>
          </a:bodyPr>
          <a:lstStyle/>
          <a:p>
            <a:r>
              <a:rPr lang="id-ID" sz="3300" b="1" dirty="0">
                <a:solidFill>
                  <a:schemeClr val="bg1"/>
                </a:solidFill>
                <a:latin typeface="Chevin Pro Medium" panose="020F0603030000060003" pitchFamily="34" charset="0"/>
              </a:rPr>
              <a:t>INDUSTRY</a:t>
            </a:r>
            <a:endParaRPr lang="id-ID" sz="3600" b="1" dirty="0">
              <a:solidFill>
                <a:schemeClr val="bg1"/>
              </a:solidFill>
              <a:latin typeface="Chevin Pro Medium" panose="020F0603030000060003" pitchFamily="34" charset="0"/>
            </a:endParaRPr>
          </a:p>
        </p:txBody>
      </p:sp>
      <p:sp>
        <p:nvSpPr>
          <p:cNvPr id="6" name="TextBox 5"/>
          <p:cNvSpPr txBox="1"/>
          <p:nvPr/>
        </p:nvSpPr>
        <p:spPr>
          <a:xfrm>
            <a:off x="1410097" y="2789601"/>
            <a:ext cx="6676628" cy="715581"/>
          </a:xfrm>
          <a:prstGeom prst="rect">
            <a:avLst/>
          </a:prstGeom>
          <a:noFill/>
        </p:spPr>
        <p:txBody>
          <a:bodyPr wrap="square" rtlCol="0">
            <a:spAutoFit/>
          </a:bodyPr>
          <a:lstStyle/>
          <a:p>
            <a:r>
              <a:rPr lang="id-ID" sz="4050" dirty="0">
                <a:solidFill>
                  <a:schemeClr val="bg1"/>
                </a:solidFill>
                <a:latin typeface="Chevin Pro Medium" panose="020F0603030000060003" pitchFamily="34" charset="0"/>
              </a:rPr>
              <a:t>BACKED BY GOVERNMENT</a:t>
            </a:r>
          </a:p>
        </p:txBody>
      </p:sp>
      <p:sp>
        <p:nvSpPr>
          <p:cNvPr id="8" name="TextBox 7"/>
          <p:cNvSpPr txBox="1"/>
          <p:nvPr/>
        </p:nvSpPr>
        <p:spPr>
          <a:xfrm>
            <a:off x="1410099" y="1661587"/>
            <a:ext cx="3712028" cy="461665"/>
          </a:xfrm>
          <a:prstGeom prst="rect">
            <a:avLst/>
          </a:prstGeom>
          <a:noFill/>
        </p:spPr>
        <p:txBody>
          <a:bodyPr wrap="square" rtlCol="0">
            <a:spAutoFit/>
          </a:bodyPr>
          <a:lstStyle/>
          <a:p>
            <a:r>
              <a:rPr lang="id-ID" sz="2400" dirty="0">
                <a:solidFill>
                  <a:schemeClr val="bg1"/>
                </a:solidFill>
                <a:latin typeface="Chevin Pro Thin" panose="020F0403030000060003" pitchFamily="34" charset="0"/>
              </a:rPr>
              <a:t>AN</a:t>
            </a:r>
          </a:p>
        </p:txBody>
      </p:sp>
      <p:sp>
        <p:nvSpPr>
          <p:cNvPr id="9" name="TextBox 8"/>
          <p:cNvSpPr txBox="1"/>
          <p:nvPr/>
        </p:nvSpPr>
        <p:spPr>
          <a:xfrm>
            <a:off x="1508071" y="2506915"/>
            <a:ext cx="2193074" cy="415498"/>
          </a:xfrm>
          <a:prstGeom prst="rect">
            <a:avLst/>
          </a:prstGeom>
          <a:noFill/>
        </p:spPr>
        <p:txBody>
          <a:bodyPr wrap="square" rtlCol="0">
            <a:spAutoFit/>
          </a:bodyPr>
          <a:lstStyle/>
          <a:p>
            <a:pPr algn="r"/>
            <a:r>
              <a:rPr lang="id-ID" sz="2100" dirty="0">
                <a:solidFill>
                  <a:schemeClr val="bg1"/>
                </a:solidFill>
                <a:latin typeface="Chevin Pro Thin" panose="020F0403030000060003" pitchFamily="34" charset="0"/>
              </a:rPr>
              <a:t>INITIATIVE</a:t>
            </a:r>
          </a:p>
        </p:txBody>
      </p:sp>
    </p:spTree>
    <p:extLst>
      <p:ext uri="{BB962C8B-B14F-4D97-AF65-F5344CB8AC3E}">
        <p14:creationId xmlns:p14="http://schemas.microsoft.com/office/powerpoint/2010/main" val="1314344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right)">
                                      <p:cBhvr>
                                        <p:cTn id="20" dur="500"/>
                                        <p:tgtEl>
                                          <p:spTgt spid="9"/>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8" grpId="0"/>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19800" y="1676115"/>
            <a:ext cx="7764979" cy="2275879"/>
          </a:xfrm>
          <a:prstGeom prst="rect">
            <a:avLst/>
          </a:prstGeom>
        </p:spPr>
        <p:txBody>
          <a:bodyPr wrap="square">
            <a:spAutoFit/>
          </a:bodyPr>
          <a:lstStyle/>
          <a:p>
            <a:pPr>
              <a:lnSpc>
                <a:spcPct val="150000"/>
              </a:lnSpc>
            </a:pPr>
            <a:endParaRPr lang="en-GB" sz="1200" dirty="0">
              <a:solidFill>
                <a:schemeClr val="tx1">
                  <a:lumMod val="50000"/>
                  <a:lumOff val="50000"/>
                </a:schemeClr>
              </a:solidFill>
              <a:latin typeface="Chevin Pro Medium" panose="020F0603030000060003" pitchFamily="34" charset="0"/>
            </a:endParaRP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Some Drivers may work on more than one of the five industry sub sectors (Retail, Commercial, Home Heat, Aviation &amp; Marine) </a:t>
            </a: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Only one practical assessment is required for the five year renewal/annual practical refresher </a:t>
            </a: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The five year and the annual refresher should be taken on the sub sector in which the Driver most frequently works</a:t>
            </a: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If a Driver is new to a sub sector, a practical load, drive and tip assessment should be carried out in that sub sector</a:t>
            </a:r>
          </a:p>
        </p:txBody>
      </p:sp>
      <p:sp>
        <p:nvSpPr>
          <p:cNvPr id="6" name="TextBox 5"/>
          <p:cNvSpPr txBox="1"/>
          <p:nvPr/>
        </p:nvSpPr>
        <p:spPr>
          <a:xfrm>
            <a:off x="719800" y="631291"/>
            <a:ext cx="5217704" cy="830997"/>
          </a:xfrm>
          <a:prstGeom prst="rect">
            <a:avLst/>
          </a:prstGeom>
          <a:noFill/>
        </p:spPr>
        <p:txBody>
          <a:bodyPr wrap="square" rtlCol="0">
            <a:spAutoFit/>
          </a:bodyPr>
          <a:lstStyle/>
          <a:p>
            <a:r>
              <a:rPr lang="id-ID" sz="2400" dirty="0">
                <a:solidFill>
                  <a:schemeClr val="tx2"/>
                </a:solidFill>
                <a:latin typeface="Chevin Pro Medium" panose="020F0603030000060003" pitchFamily="34" charset="0"/>
              </a:rPr>
              <a:t>INDUSTRY SUB SECTORS AND THE </a:t>
            </a:r>
          </a:p>
          <a:p>
            <a:r>
              <a:rPr lang="id-ID" sz="2400" b="1" dirty="0">
                <a:solidFill>
                  <a:srgbClr val="54274E"/>
                </a:solidFill>
                <a:latin typeface="Chevin Pro Medium" panose="020F0603030000060003" pitchFamily="34" charset="0"/>
              </a:rPr>
              <a:t>PRACTICAL ASSESSMENT </a:t>
            </a:r>
          </a:p>
        </p:txBody>
      </p:sp>
      <p:cxnSp>
        <p:nvCxnSpPr>
          <p:cNvPr id="9" name="Straight Connector 8"/>
          <p:cNvCxnSpPr/>
          <p:nvPr/>
        </p:nvCxnSpPr>
        <p:spPr>
          <a:xfrm>
            <a:off x="788865" y="1471148"/>
            <a:ext cx="707338" cy="0"/>
          </a:xfrm>
          <a:prstGeom prst="line">
            <a:avLst/>
          </a:prstGeom>
          <a:ln w="57150">
            <a:solidFill>
              <a:srgbClr val="54274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1505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truck on the road&#10;&#10;Description automatically generated with low confidence">
            <a:extLst>
              <a:ext uri="{FF2B5EF4-FFF2-40B4-BE49-F238E27FC236}">
                <a16:creationId xmlns:a16="http://schemas.microsoft.com/office/drawing/2014/main" id="{E510E280-DFED-904E-85E9-28202EBC61F1}"/>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t="6359" b="6359"/>
          <a:stretch>
            <a:fillRect/>
          </a:stretch>
        </p:blipFill>
        <p:spPr/>
      </p:pic>
      <p:sp>
        <p:nvSpPr>
          <p:cNvPr id="36" name="Rectangle 35"/>
          <p:cNvSpPr/>
          <p:nvPr/>
        </p:nvSpPr>
        <p:spPr>
          <a:xfrm>
            <a:off x="4196166" y="0"/>
            <a:ext cx="4947834" cy="5143500"/>
          </a:xfrm>
          <a:prstGeom prst="rect">
            <a:avLst/>
          </a:prstGeom>
          <a:solidFill>
            <a:srgbClr val="542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32" name="Rectangle 31">
            <a:extLst>
              <a:ext uri="{FF2B5EF4-FFF2-40B4-BE49-F238E27FC236}">
                <a16:creationId xmlns:a16="http://schemas.microsoft.com/office/drawing/2014/main" id="{3C5626D9-C3C3-4033-BD40-2FC17B43736C}"/>
              </a:ext>
            </a:extLst>
          </p:cNvPr>
          <p:cNvSpPr/>
          <p:nvPr/>
        </p:nvSpPr>
        <p:spPr>
          <a:xfrm>
            <a:off x="4737516" y="987357"/>
            <a:ext cx="3862323" cy="3208571"/>
          </a:xfrm>
          <a:prstGeom prst="rect">
            <a:avLst/>
          </a:prstGeom>
          <a:noFill/>
        </p:spPr>
        <p:txBody>
          <a:bodyPr wrap="square">
            <a:spAutoFit/>
          </a:bodyPr>
          <a:lstStyle/>
          <a:p>
            <a:br>
              <a:rPr lang="en-GB" dirty="0">
                <a:solidFill>
                  <a:schemeClr val="bg1"/>
                </a:solidFill>
                <a:latin typeface="Chevin Pro Medium" panose="020F0603030000060003" pitchFamily="34" charset="0"/>
              </a:rPr>
            </a:br>
            <a:endParaRPr lang="en-GB" dirty="0">
              <a:solidFill>
                <a:schemeClr val="bg1"/>
              </a:solidFill>
              <a:latin typeface="Chevin Pro Medium" panose="020F0603030000060003" pitchFamily="34" charset="0"/>
            </a:endParaRPr>
          </a:p>
          <a:p>
            <a:pPr marL="285750" indent="-285750">
              <a:buFont typeface="Wingdings" pitchFamily="2" charset="2"/>
              <a:buChar char="ü"/>
            </a:pPr>
            <a:r>
              <a:rPr lang="en-GB" dirty="0">
                <a:solidFill>
                  <a:schemeClr val="bg1"/>
                </a:solidFill>
                <a:latin typeface="Chevin Pro Medium" panose="020F0603030000060003" pitchFamily="34" charset="0"/>
              </a:rPr>
              <a:t>All training centres, their trainers, course content and practical assessors must be approved through SQA</a:t>
            </a:r>
          </a:p>
          <a:p>
            <a:pPr marL="285750" indent="-285750">
              <a:buFont typeface="Wingdings" pitchFamily="2" charset="2"/>
              <a:buChar char="ü"/>
            </a:pPr>
            <a:r>
              <a:rPr lang="en-GB" dirty="0">
                <a:solidFill>
                  <a:schemeClr val="bg1"/>
                </a:solidFill>
                <a:latin typeface="Chevin Pro Medium" panose="020F0603030000060003" pitchFamily="34" charset="0"/>
              </a:rPr>
              <a:t>Centres are subject to verification checks by SQA </a:t>
            </a:r>
          </a:p>
          <a:p>
            <a:pPr marL="285750" indent="-285750">
              <a:buFont typeface="Wingdings" pitchFamily="2" charset="2"/>
              <a:buChar char="ü"/>
            </a:pPr>
            <a:r>
              <a:rPr lang="en-GB" dirty="0">
                <a:solidFill>
                  <a:schemeClr val="bg1"/>
                </a:solidFill>
                <a:latin typeface="Chevin Pro Medium" panose="020F0603030000060003" pitchFamily="34" charset="0"/>
              </a:rPr>
              <a:t>New training centres can apply to SQA for approval and can select which PDP activities to register for</a:t>
            </a:r>
          </a:p>
          <a:p>
            <a:pPr marL="285750" indent="-285750">
              <a:buFont typeface="Wingdings" pitchFamily="2" charset="2"/>
              <a:buChar char="ü"/>
            </a:pPr>
            <a:r>
              <a:rPr lang="en-GB" dirty="0">
                <a:solidFill>
                  <a:schemeClr val="bg1"/>
                </a:solidFill>
                <a:latin typeface="Chevin Pro Medium" panose="020F0603030000060003" pitchFamily="34" charset="0"/>
              </a:rPr>
              <a:t>Existing centres can register for new additional activities if they wish (e.g. annual refresher, practical assessment)</a:t>
            </a:r>
          </a:p>
          <a:p>
            <a:pPr marL="285750" indent="-285750">
              <a:buFont typeface="Wingdings" pitchFamily="2" charset="2"/>
              <a:buChar char="ü"/>
            </a:pPr>
            <a:r>
              <a:rPr lang="en-GB" dirty="0">
                <a:solidFill>
                  <a:schemeClr val="bg1"/>
                </a:solidFill>
                <a:latin typeface="Chevin Pro Medium" panose="020F0603030000060003" pitchFamily="34" charset="0"/>
              </a:rPr>
              <a:t>Centres pay an initial approval fee followed by annual approval fee</a:t>
            </a:r>
          </a:p>
        </p:txBody>
      </p:sp>
      <p:sp>
        <p:nvSpPr>
          <p:cNvPr id="18" name="TextBox 17"/>
          <p:cNvSpPr txBox="1"/>
          <p:nvPr/>
        </p:nvSpPr>
        <p:spPr>
          <a:xfrm>
            <a:off x="702657" y="631291"/>
            <a:ext cx="2981761" cy="830997"/>
          </a:xfrm>
          <a:prstGeom prst="rect">
            <a:avLst/>
          </a:prstGeom>
          <a:noFill/>
        </p:spPr>
        <p:txBody>
          <a:bodyPr wrap="square" rtlCol="0">
            <a:spAutoFit/>
          </a:bodyPr>
          <a:lstStyle/>
          <a:p>
            <a:r>
              <a:rPr lang="id-ID" sz="2400" dirty="0">
                <a:solidFill>
                  <a:schemeClr val="tx2"/>
                </a:solidFill>
                <a:latin typeface="Chevin Pro Medium" panose="020F0603030000060003" pitchFamily="34" charset="0"/>
              </a:rPr>
              <a:t>TRAINING</a:t>
            </a:r>
          </a:p>
          <a:p>
            <a:r>
              <a:rPr lang="id-ID" sz="2400" b="1" dirty="0">
                <a:solidFill>
                  <a:srgbClr val="54274E"/>
                </a:solidFill>
                <a:latin typeface="Chevin Pro Medium" panose="020F0603030000060003" pitchFamily="34" charset="0"/>
              </a:rPr>
              <a:t>CENTRES</a:t>
            </a:r>
            <a:endParaRPr lang="id-ID" sz="1013" b="1" dirty="0">
              <a:solidFill>
                <a:srgbClr val="54274E"/>
              </a:solidFill>
              <a:latin typeface="+mj-lt"/>
            </a:endParaRPr>
          </a:p>
        </p:txBody>
      </p:sp>
      <p:cxnSp>
        <p:nvCxnSpPr>
          <p:cNvPr id="19" name="Straight Connector 18"/>
          <p:cNvCxnSpPr/>
          <p:nvPr/>
        </p:nvCxnSpPr>
        <p:spPr>
          <a:xfrm>
            <a:off x="788865" y="1471148"/>
            <a:ext cx="707338" cy="0"/>
          </a:xfrm>
          <a:prstGeom prst="line">
            <a:avLst/>
          </a:prstGeom>
          <a:ln w="57150">
            <a:solidFill>
              <a:srgbClr val="54274E"/>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6DDBC753-CC6E-8E43-B842-0A2BA9A9FFF4}"/>
              </a:ext>
            </a:extLst>
          </p:cNvPr>
          <p:cNvSpPr/>
          <p:nvPr/>
        </p:nvSpPr>
        <p:spPr>
          <a:xfrm>
            <a:off x="-9875" y="2317080"/>
            <a:ext cx="729205" cy="729205"/>
          </a:xfrm>
          <a:prstGeom prst="rect">
            <a:avLst/>
          </a:prstGeom>
          <a:solidFill>
            <a:srgbClr val="542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Tree>
    <p:extLst>
      <p:ext uri="{BB962C8B-B14F-4D97-AF65-F5344CB8AC3E}">
        <p14:creationId xmlns:p14="http://schemas.microsoft.com/office/powerpoint/2010/main" val="803847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right)">
                                      <p:cBhvr>
                                        <p:cTn id="15" dur="500"/>
                                        <p:tgtEl>
                                          <p:spTgt spid="3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anim calcmode="lin" valueType="num">
                                      <p:cBhvr>
                                        <p:cTn id="24" dur="500" fill="hold"/>
                                        <p:tgtEl>
                                          <p:spTgt spid="22"/>
                                        </p:tgtEl>
                                        <p:attrNameLst>
                                          <p:attrName>ppt_x</p:attrName>
                                        </p:attrNameLst>
                                      </p:cBhvr>
                                      <p:tavLst>
                                        <p:tav tm="0">
                                          <p:val>
                                            <p:strVal val="#ppt_x"/>
                                          </p:val>
                                        </p:tav>
                                        <p:tav tm="100000">
                                          <p:val>
                                            <p:strVal val="#ppt_x"/>
                                          </p:val>
                                        </p:tav>
                                      </p:tavLst>
                                    </p:anim>
                                    <p:anim calcmode="lin" valueType="num">
                                      <p:cBhvr>
                                        <p:cTn id="25"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2" grpId="0"/>
      <p:bldP spid="18" grpId="0"/>
      <p:bldP spid="2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653919" y="631291"/>
            <a:ext cx="4171172" cy="830997"/>
          </a:xfrm>
          <a:prstGeom prst="rect">
            <a:avLst/>
          </a:prstGeom>
          <a:noFill/>
        </p:spPr>
        <p:txBody>
          <a:bodyPr wrap="square" rtlCol="0">
            <a:spAutoFit/>
          </a:bodyPr>
          <a:lstStyle/>
          <a:p>
            <a:r>
              <a:rPr lang="en-GB" sz="2400" dirty="0">
                <a:solidFill>
                  <a:schemeClr val="tx2"/>
                </a:solidFill>
                <a:latin typeface="Chevin Pro Medium" panose="020F0603030000060003" pitchFamily="34" charset="0"/>
              </a:rPr>
              <a:t>PRIMARY ENFORCEMENT:</a:t>
            </a:r>
          </a:p>
          <a:p>
            <a:r>
              <a:rPr lang="id-ID" sz="2400" b="1" dirty="0">
                <a:solidFill>
                  <a:srgbClr val="54274E"/>
                </a:solidFill>
                <a:latin typeface="Chevin Pro Medium" panose="020F0603030000060003" pitchFamily="34" charset="0"/>
              </a:rPr>
              <a:t>TERMINALS</a:t>
            </a:r>
            <a:endParaRPr lang="id-ID" sz="1013" b="1" dirty="0">
              <a:solidFill>
                <a:srgbClr val="54274E"/>
              </a:solidFill>
            </a:endParaRPr>
          </a:p>
        </p:txBody>
      </p:sp>
      <p:cxnSp>
        <p:nvCxnSpPr>
          <p:cNvPr id="15" name="Straight Connector 14"/>
          <p:cNvCxnSpPr>
            <a:cxnSpLocks/>
          </p:cNvCxnSpPr>
          <p:nvPr/>
        </p:nvCxnSpPr>
        <p:spPr>
          <a:xfrm>
            <a:off x="4740126" y="1471148"/>
            <a:ext cx="779929" cy="0"/>
          </a:xfrm>
          <a:prstGeom prst="line">
            <a:avLst/>
          </a:prstGeom>
          <a:ln w="57150">
            <a:solidFill>
              <a:srgbClr val="54274E"/>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4671503" y="1645459"/>
            <a:ext cx="316143" cy="309637"/>
          </a:xfrm>
          <a:prstGeom prst="rect">
            <a:avLst/>
          </a:prstGeom>
        </p:spPr>
        <p:txBody>
          <a:bodyPr wrap="square">
            <a:spAutoFit/>
          </a:bodyPr>
          <a:lstStyle/>
          <a:p>
            <a:pPr>
              <a:lnSpc>
                <a:spcPct val="150000"/>
              </a:lnSpc>
            </a:pPr>
            <a:r>
              <a:rPr lang="id-ID" sz="1050" dirty="0">
                <a:solidFill>
                  <a:srgbClr val="54274E"/>
                </a:solidFill>
                <a:latin typeface="Chevin Pro Medium" panose="020F0603030000060003" pitchFamily="34" charset="0"/>
              </a:rPr>
              <a:t>1</a:t>
            </a:r>
          </a:p>
        </p:txBody>
      </p:sp>
      <p:sp>
        <p:nvSpPr>
          <p:cNvPr id="18" name="TextBox 17"/>
          <p:cNvSpPr txBox="1"/>
          <p:nvPr/>
        </p:nvSpPr>
        <p:spPr>
          <a:xfrm>
            <a:off x="4854338" y="1702678"/>
            <a:ext cx="3655678" cy="738664"/>
          </a:xfrm>
          <a:prstGeom prst="rect">
            <a:avLst/>
          </a:prstGeom>
          <a:noFill/>
        </p:spPr>
        <p:txBody>
          <a:bodyPr wrap="square" rtlCol="0">
            <a:spAutoFit/>
          </a:bodyPr>
          <a:lstStyle/>
          <a:p>
            <a:r>
              <a:rPr lang="en-GB" sz="1050" dirty="0">
                <a:solidFill>
                  <a:schemeClr val="tx2"/>
                </a:solidFill>
                <a:latin typeface="Chevin Pro Medium" panose="020F0603030000060003" pitchFamily="34" charset="0"/>
              </a:rPr>
              <a:t>The primary point of enforcement for this industry code of practice is at the Terminals by Terminal Operators and independent legal advice has confirmed it is lawful to do so for drivers of UK registered vehicles </a:t>
            </a:r>
          </a:p>
        </p:txBody>
      </p:sp>
      <p:sp>
        <p:nvSpPr>
          <p:cNvPr id="19" name="Rectangle 18"/>
          <p:cNvSpPr/>
          <p:nvPr/>
        </p:nvSpPr>
        <p:spPr>
          <a:xfrm>
            <a:off x="4671503" y="2441369"/>
            <a:ext cx="316143" cy="309637"/>
          </a:xfrm>
          <a:prstGeom prst="rect">
            <a:avLst/>
          </a:prstGeom>
        </p:spPr>
        <p:txBody>
          <a:bodyPr wrap="square">
            <a:spAutoFit/>
          </a:bodyPr>
          <a:lstStyle/>
          <a:p>
            <a:pPr>
              <a:lnSpc>
                <a:spcPct val="150000"/>
              </a:lnSpc>
            </a:pPr>
            <a:r>
              <a:rPr lang="id-ID" sz="1050" dirty="0">
                <a:solidFill>
                  <a:srgbClr val="54274E"/>
                </a:solidFill>
                <a:latin typeface="Chevin Pro Medium" panose="020F0603030000060003" pitchFamily="34" charset="0"/>
              </a:rPr>
              <a:t>2</a:t>
            </a:r>
          </a:p>
        </p:txBody>
      </p:sp>
      <p:sp>
        <p:nvSpPr>
          <p:cNvPr id="21" name="TextBox 20"/>
          <p:cNvSpPr txBox="1"/>
          <p:nvPr/>
        </p:nvSpPr>
        <p:spPr>
          <a:xfrm>
            <a:off x="4854338" y="2498589"/>
            <a:ext cx="3655678" cy="415498"/>
          </a:xfrm>
          <a:prstGeom prst="rect">
            <a:avLst/>
          </a:prstGeom>
          <a:noFill/>
        </p:spPr>
        <p:txBody>
          <a:bodyPr wrap="square" rtlCol="0">
            <a:spAutoFit/>
          </a:bodyPr>
          <a:lstStyle/>
          <a:p>
            <a:r>
              <a:rPr lang="en-GB" sz="1050" dirty="0">
                <a:solidFill>
                  <a:schemeClr val="tx2"/>
                </a:solidFill>
                <a:latin typeface="Chevin Pro Medium" panose="020F0603030000060003" pitchFamily="34" charset="0"/>
              </a:rPr>
              <a:t>PDP definition of a terminal is anywhere petroleum tankers drivers load designated product </a:t>
            </a:r>
          </a:p>
        </p:txBody>
      </p:sp>
      <p:sp>
        <p:nvSpPr>
          <p:cNvPr id="22" name="Rectangle 21"/>
          <p:cNvSpPr/>
          <p:nvPr/>
        </p:nvSpPr>
        <p:spPr>
          <a:xfrm>
            <a:off x="4671503" y="2913128"/>
            <a:ext cx="316143" cy="309637"/>
          </a:xfrm>
          <a:prstGeom prst="rect">
            <a:avLst/>
          </a:prstGeom>
        </p:spPr>
        <p:txBody>
          <a:bodyPr wrap="square">
            <a:spAutoFit/>
          </a:bodyPr>
          <a:lstStyle/>
          <a:p>
            <a:pPr>
              <a:lnSpc>
                <a:spcPct val="150000"/>
              </a:lnSpc>
            </a:pPr>
            <a:r>
              <a:rPr lang="id-ID" sz="1050" dirty="0">
                <a:solidFill>
                  <a:srgbClr val="54274E"/>
                </a:solidFill>
                <a:latin typeface="Chevin Pro Medium" panose="020F0603030000060003" pitchFamily="34" charset="0"/>
              </a:rPr>
              <a:t>3</a:t>
            </a:r>
          </a:p>
        </p:txBody>
      </p:sp>
      <p:sp>
        <p:nvSpPr>
          <p:cNvPr id="24" name="TextBox 23"/>
          <p:cNvSpPr txBox="1"/>
          <p:nvPr/>
        </p:nvSpPr>
        <p:spPr>
          <a:xfrm>
            <a:off x="4854338" y="2970349"/>
            <a:ext cx="3802310" cy="415498"/>
          </a:xfrm>
          <a:prstGeom prst="rect">
            <a:avLst/>
          </a:prstGeom>
          <a:noFill/>
        </p:spPr>
        <p:txBody>
          <a:bodyPr wrap="square" rtlCol="0">
            <a:spAutoFit/>
          </a:bodyPr>
          <a:lstStyle/>
          <a:p>
            <a:r>
              <a:rPr lang="en-GB" sz="1050" dirty="0">
                <a:solidFill>
                  <a:schemeClr val="tx2"/>
                </a:solidFill>
                <a:latin typeface="Chevin Pro Medium" panose="020F0603030000060003" pitchFamily="34" charset="0"/>
              </a:rPr>
              <a:t>Terminal operators are required to demonstrate due diligence in allowing rack access </a:t>
            </a:r>
          </a:p>
        </p:txBody>
      </p:sp>
      <p:sp>
        <p:nvSpPr>
          <p:cNvPr id="25" name="Rectangle 24"/>
          <p:cNvSpPr/>
          <p:nvPr/>
        </p:nvSpPr>
        <p:spPr>
          <a:xfrm>
            <a:off x="4671503" y="3359681"/>
            <a:ext cx="316143" cy="309637"/>
          </a:xfrm>
          <a:prstGeom prst="rect">
            <a:avLst/>
          </a:prstGeom>
        </p:spPr>
        <p:txBody>
          <a:bodyPr wrap="square">
            <a:spAutoFit/>
          </a:bodyPr>
          <a:lstStyle/>
          <a:p>
            <a:pPr>
              <a:lnSpc>
                <a:spcPct val="150000"/>
              </a:lnSpc>
            </a:pPr>
            <a:r>
              <a:rPr lang="id-ID" sz="1050" dirty="0">
                <a:solidFill>
                  <a:srgbClr val="54274E"/>
                </a:solidFill>
                <a:latin typeface="Chevin Pro Medium" panose="020F0603030000060003" pitchFamily="34" charset="0"/>
              </a:rPr>
              <a:t>4</a:t>
            </a:r>
          </a:p>
        </p:txBody>
      </p:sp>
      <p:sp>
        <p:nvSpPr>
          <p:cNvPr id="27" name="TextBox 26"/>
          <p:cNvSpPr txBox="1"/>
          <p:nvPr/>
        </p:nvSpPr>
        <p:spPr>
          <a:xfrm>
            <a:off x="4854338" y="3416902"/>
            <a:ext cx="3493116" cy="577081"/>
          </a:xfrm>
          <a:prstGeom prst="rect">
            <a:avLst/>
          </a:prstGeom>
          <a:noFill/>
        </p:spPr>
        <p:txBody>
          <a:bodyPr wrap="square" rtlCol="0">
            <a:spAutoFit/>
          </a:bodyPr>
          <a:lstStyle/>
          <a:p>
            <a:r>
              <a:rPr lang="en-GB" sz="1050" dirty="0">
                <a:solidFill>
                  <a:schemeClr val="tx2"/>
                </a:solidFill>
                <a:latin typeface="Chevin Pro Medium" panose="020F0603030000060003" pitchFamily="34" charset="0"/>
              </a:rPr>
              <a:t>Terminal Operators will request proof of PDP at induction before granting loading pass (terminal induction will still be required) </a:t>
            </a:r>
          </a:p>
        </p:txBody>
      </p:sp>
      <p:pic>
        <p:nvPicPr>
          <p:cNvPr id="7" name="Picture Placeholder 6" descr="A picture containing sky, building, cylinder, storage tank&#10;&#10;Description automatically generated">
            <a:extLst>
              <a:ext uri="{FF2B5EF4-FFF2-40B4-BE49-F238E27FC236}">
                <a16:creationId xmlns:a16="http://schemas.microsoft.com/office/drawing/2014/main" id="{244493D7-FEF6-9049-A413-A6756CB49F2D}"/>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t="14667" b="14667"/>
          <a:stretch>
            <a:fillRect/>
          </a:stretch>
        </p:blipFill>
        <p:spPr/>
      </p:pic>
      <p:sp>
        <p:nvSpPr>
          <p:cNvPr id="28" name="Rectangle 27">
            <a:extLst>
              <a:ext uri="{FF2B5EF4-FFF2-40B4-BE49-F238E27FC236}">
                <a16:creationId xmlns:a16="http://schemas.microsoft.com/office/drawing/2014/main" id="{AECF829B-E4B5-4C45-9378-954969CACD99}"/>
              </a:ext>
            </a:extLst>
          </p:cNvPr>
          <p:cNvSpPr/>
          <p:nvPr/>
        </p:nvSpPr>
        <p:spPr>
          <a:xfrm>
            <a:off x="4666111" y="3936762"/>
            <a:ext cx="316143" cy="309637"/>
          </a:xfrm>
          <a:prstGeom prst="rect">
            <a:avLst/>
          </a:prstGeom>
        </p:spPr>
        <p:txBody>
          <a:bodyPr wrap="square">
            <a:spAutoFit/>
          </a:bodyPr>
          <a:lstStyle/>
          <a:p>
            <a:pPr>
              <a:lnSpc>
                <a:spcPct val="150000"/>
              </a:lnSpc>
            </a:pPr>
            <a:r>
              <a:rPr lang="id-ID" sz="1050" dirty="0">
                <a:solidFill>
                  <a:srgbClr val="54274E"/>
                </a:solidFill>
                <a:latin typeface="Chevin Pro Medium" panose="020F0603030000060003" pitchFamily="34" charset="0"/>
              </a:rPr>
              <a:t>5</a:t>
            </a:r>
          </a:p>
        </p:txBody>
      </p:sp>
      <p:sp>
        <p:nvSpPr>
          <p:cNvPr id="29" name="TextBox 28">
            <a:extLst>
              <a:ext uri="{FF2B5EF4-FFF2-40B4-BE49-F238E27FC236}">
                <a16:creationId xmlns:a16="http://schemas.microsoft.com/office/drawing/2014/main" id="{E75B5921-1D0C-8C41-A486-1089059830E5}"/>
              </a:ext>
            </a:extLst>
          </p:cNvPr>
          <p:cNvSpPr txBox="1"/>
          <p:nvPr/>
        </p:nvSpPr>
        <p:spPr>
          <a:xfrm>
            <a:off x="4836754" y="3993983"/>
            <a:ext cx="3493116" cy="415498"/>
          </a:xfrm>
          <a:prstGeom prst="rect">
            <a:avLst/>
          </a:prstGeom>
          <a:noFill/>
        </p:spPr>
        <p:txBody>
          <a:bodyPr wrap="square" rtlCol="0">
            <a:spAutoFit/>
          </a:bodyPr>
          <a:lstStyle/>
          <a:p>
            <a:r>
              <a:rPr lang="en-GB" sz="1050" dirty="0">
                <a:solidFill>
                  <a:schemeClr val="tx2"/>
                </a:solidFill>
                <a:latin typeface="Chevin Pro Medium" panose="020F0603030000060003" pitchFamily="34" charset="0"/>
              </a:rPr>
              <a:t>Terminal operators will spot check the PDP in line with their own spot check procedures </a:t>
            </a:r>
          </a:p>
        </p:txBody>
      </p:sp>
    </p:spTree>
    <p:extLst>
      <p:ext uri="{BB962C8B-B14F-4D97-AF65-F5344CB8AC3E}">
        <p14:creationId xmlns:p14="http://schemas.microsoft.com/office/powerpoint/2010/main" val="79959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barn(inVertical)">
                                      <p:cBhvr>
                                        <p:cTn id="15" dur="500"/>
                                        <p:tgtEl>
                                          <p:spTgt spid="16"/>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down)">
                                      <p:cBhvr>
                                        <p:cTn id="19" dur="500"/>
                                        <p:tgtEl>
                                          <p:spTgt spid="18"/>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barn(inVertical)">
                                      <p:cBhvr>
                                        <p:cTn id="23" dur="500"/>
                                        <p:tgtEl>
                                          <p:spTgt spid="19"/>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childTnLst>
                          </p:cTn>
                        </p:par>
                        <p:par>
                          <p:cTn id="28" fill="hold">
                            <p:stCondLst>
                              <p:cond delay="3000"/>
                            </p:stCondLst>
                            <p:childTnLst>
                              <p:par>
                                <p:cTn id="29" presetID="16" presetClass="entr" presetSubtype="21"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barn(inVertical)">
                                      <p:cBhvr>
                                        <p:cTn id="31" dur="500"/>
                                        <p:tgtEl>
                                          <p:spTgt spid="22"/>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down)">
                                      <p:cBhvr>
                                        <p:cTn id="35" dur="500"/>
                                        <p:tgtEl>
                                          <p:spTgt spid="24"/>
                                        </p:tgtEl>
                                      </p:cBhvr>
                                    </p:animEffect>
                                  </p:childTnLst>
                                </p:cTn>
                              </p:par>
                            </p:childTnLst>
                          </p:cTn>
                        </p:par>
                        <p:par>
                          <p:cTn id="36" fill="hold">
                            <p:stCondLst>
                              <p:cond delay="4000"/>
                            </p:stCondLst>
                            <p:childTnLst>
                              <p:par>
                                <p:cTn id="37" presetID="16" presetClass="entr" presetSubtype="21"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barn(inVertical)">
                                      <p:cBhvr>
                                        <p:cTn id="39" dur="500"/>
                                        <p:tgtEl>
                                          <p:spTgt spid="25"/>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down)">
                                      <p:cBhvr>
                                        <p:cTn id="43" dur="500"/>
                                        <p:tgtEl>
                                          <p:spTgt spid="27"/>
                                        </p:tgtEl>
                                      </p:cBhvr>
                                    </p:animEffect>
                                  </p:childTnLst>
                                </p:cTn>
                              </p:par>
                            </p:childTnLst>
                          </p:cTn>
                        </p:par>
                        <p:par>
                          <p:cTn id="44" fill="hold">
                            <p:stCondLst>
                              <p:cond delay="5000"/>
                            </p:stCondLst>
                            <p:childTnLst>
                              <p:par>
                                <p:cTn id="45" presetID="16" presetClass="entr" presetSubtype="2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barn(inVertical)">
                                      <p:cBhvr>
                                        <p:cTn id="47" dur="500"/>
                                        <p:tgtEl>
                                          <p:spTgt spid="28"/>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wipe(down)">
                                      <p:cBhvr>
                                        <p:cTn id="5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8" grpId="0"/>
      <p:bldP spid="19" grpId="0"/>
      <p:bldP spid="21" grpId="0"/>
      <p:bldP spid="22" grpId="0"/>
      <p:bldP spid="24" grpId="0"/>
      <p:bldP spid="25" grpId="0"/>
      <p:bldP spid="27" grpId="0"/>
      <p:bldP spid="28" grpId="0"/>
      <p:bldP spid="2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19800" y="631291"/>
            <a:ext cx="4989884" cy="830997"/>
          </a:xfrm>
          <a:prstGeom prst="rect">
            <a:avLst/>
          </a:prstGeom>
          <a:noFill/>
        </p:spPr>
        <p:txBody>
          <a:bodyPr wrap="square" rtlCol="0">
            <a:spAutoFit/>
          </a:bodyPr>
          <a:lstStyle/>
          <a:p>
            <a:r>
              <a:rPr lang="id-ID" sz="2400" dirty="0">
                <a:solidFill>
                  <a:schemeClr val="tx2"/>
                </a:solidFill>
                <a:latin typeface="Chevin Pro Medium" panose="020F0603030000060003" pitchFamily="34" charset="0"/>
              </a:rPr>
              <a:t>SECONDARY</a:t>
            </a:r>
          </a:p>
          <a:p>
            <a:r>
              <a:rPr lang="id-ID" sz="2400" b="1" dirty="0">
                <a:solidFill>
                  <a:srgbClr val="54274E"/>
                </a:solidFill>
                <a:latin typeface="Chevin Pro Medium" panose="020F0603030000060003" pitchFamily="34" charset="0"/>
              </a:rPr>
              <a:t>ENFORCEMENT</a:t>
            </a:r>
            <a:endParaRPr lang="id-ID" sz="1013" b="1" dirty="0">
              <a:solidFill>
                <a:srgbClr val="54274E"/>
              </a:solidFill>
              <a:latin typeface="Chevin Pro Medium" panose="020F0603030000060003" pitchFamily="34" charset="0"/>
            </a:endParaRPr>
          </a:p>
        </p:txBody>
      </p:sp>
      <p:cxnSp>
        <p:nvCxnSpPr>
          <p:cNvPr id="6" name="Straight Connector 5"/>
          <p:cNvCxnSpPr/>
          <p:nvPr/>
        </p:nvCxnSpPr>
        <p:spPr>
          <a:xfrm>
            <a:off x="788865" y="1471148"/>
            <a:ext cx="707338" cy="0"/>
          </a:xfrm>
          <a:prstGeom prst="line">
            <a:avLst/>
          </a:prstGeom>
          <a:ln w="57150">
            <a:solidFill>
              <a:srgbClr val="54274E"/>
            </a:solidFill>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920BAB23-9E30-AA40-ABC3-D155CA6B673B}"/>
              </a:ext>
            </a:extLst>
          </p:cNvPr>
          <p:cNvSpPr/>
          <p:nvPr/>
        </p:nvSpPr>
        <p:spPr>
          <a:xfrm>
            <a:off x="719802" y="1835604"/>
            <a:ext cx="3659522" cy="2946576"/>
          </a:xfrm>
          <a:prstGeom prst="rect">
            <a:avLst/>
          </a:prstGeom>
        </p:spPr>
        <p:txBody>
          <a:bodyPr wrap="square">
            <a:spAutoFit/>
          </a:bodyPr>
          <a:lstStyle/>
          <a:p>
            <a:pPr>
              <a:lnSpc>
                <a:spcPct val="150000"/>
              </a:lnSpc>
            </a:pPr>
            <a:r>
              <a:rPr lang="en-GB" sz="1200" b="1" dirty="0">
                <a:solidFill>
                  <a:srgbClr val="54274E"/>
                </a:solidFill>
                <a:latin typeface="Chevin Pro DemiBold" panose="020F0603030000060003" pitchFamily="34" charset="0"/>
              </a:rPr>
              <a:t>In addition to the terminal operators there are other Authorities / interested parties who may request the PDP, including</a:t>
            </a:r>
            <a:endParaRPr lang="en-GB" sz="1200" dirty="0">
              <a:solidFill>
                <a:schemeClr val="tx1">
                  <a:lumMod val="50000"/>
                  <a:lumOff val="50000"/>
                </a:schemeClr>
              </a:solidFill>
              <a:latin typeface="Chevin Pro Medium" panose="020F0603030000060003" pitchFamily="34" charset="0"/>
            </a:endParaRP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Potential for recording PDP driver number on delivery paperwork</a:t>
            </a: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All customers</a:t>
            </a: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HSE and Environment Agency as part of inspections and investigations</a:t>
            </a: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VOSA and Police</a:t>
            </a:r>
          </a:p>
          <a:p>
            <a:pPr>
              <a:lnSpc>
                <a:spcPct val="150000"/>
              </a:lnSpc>
            </a:pPr>
            <a:br>
              <a:rPr lang="en-GB" sz="825" dirty="0">
                <a:solidFill>
                  <a:schemeClr val="bg1">
                    <a:lumMod val="65000"/>
                  </a:schemeClr>
                </a:solidFill>
              </a:rPr>
            </a:br>
            <a:endParaRPr lang="en-GB" sz="825" dirty="0">
              <a:solidFill>
                <a:schemeClr val="bg1">
                  <a:lumMod val="65000"/>
                </a:schemeClr>
              </a:solidFill>
            </a:endParaRPr>
          </a:p>
        </p:txBody>
      </p:sp>
      <p:sp>
        <p:nvSpPr>
          <p:cNvPr id="8" name="Rectangle 7">
            <a:extLst>
              <a:ext uri="{FF2B5EF4-FFF2-40B4-BE49-F238E27FC236}">
                <a16:creationId xmlns:a16="http://schemas.microsoft.com/office/drawing/2014/main" id="{206B65D6-0EED-B543-893A-C3EB2E25DF58}"/>
              </a:ext>
            </a:extLst>
          </p:cNvPr>
          <p:cNvSpPr/>
          <p:nvPr/>
        </p:nvSpPr>
        <p:spPr>
          <a:xfrm>
            <a:off x="4697442" y="1835604"/>
            <a:ext cx="3659522" cy="1998881"/>
          </a:xfrm>
          <a:prstGeom prst="rect">
            <a:avLst/>
          </a:prstGeom>
        </p:spPr>
        <p:txBody>
          <a:bodyPr wrap="square">
            <a:spAutoFit/>
          </a:bodyPr>
          <a:lstStyle/>
          <a:p>
            <a:pPr>
              <a:lnSpc>
                <a:spcPct val="150000"/>
              </a:lnSpc>
            </a:pPr>
            <a:r>
              <a:rPr lang="en-GB" sz="1200" b="1" dirty="0">
                <a:solidFill>
                  <a:srgbClr val="54274E"/>
                </a:solidFill>
                <a:latin typeface="Chevin Pro DemiBold" panose="020F0603030000060003" pitchFamily="34" charset="0"/>
              </a:rPr>
              <a:t>SQA and DFDF will also act as an enforcement point:</a:t>
            </a:r>
            <a:endParaRPr lang="en-GB" sz="1200" dirty="0">
              <a:solidFill>
                <a:schemeClr val="tx1">
                  <a:lumMod val="50000"/>
                  <a:lumOff val="50000"/>
                </a:schemeClr>
              </a:solidFill>
              <a:latin typeface="Chevin Pro Medium" panose="020F0603030000060003" pitchFamily="34" charset="0"/>
            </a:endParaRPr>
          </a:p>
          <a:p>
            <a:pPr marL="171450" lvl="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Approval activities</a:t>
            </a:r>
          </a:p>
          <a:p>
            <a:pPr marL="171450" lvl="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External verifiers checking on quality of PDP activity</a:t>
            </a:r>
          </a:p>
          <a:p>
            <a:pPr marL="171450" lvl="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DFDF hold sanction powers working with SQA</a:t>
            </a:r>
          </a:p>
          <a:p>
            <a:pPr lvl="0">
              <a:lnSpc>
                <a:spcPct val="150000"/>
              </a:lnSpc>
            </a:pPr>
            <a:endParaRPr lang="en-GB" sz="1200" dirty="0">
              <a:solidFill>
                <a:prstClr val="white">
                  <a:lumMod val="65000"/>
                </a:prstClr>
              </a:solidFill>
              <a:latin typeface="Chevin Pro Medium" panose="020F0603030000060003" pitchFamily="34" charset="0"/>
            </a:endParaRPr>
          </a:p>
        </p:txBody>
      </p:sp>
    </p:spTree>
    <p:extLst>
      <p:ext uri="{BB962C8B-B14F-4D97-AF65-F5344CB8AC3E}">
        <p14:creationId xmlns:p14="http://schemas.microsoft.com/office/powerpoint/2010/main" val="2109751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788864" y="-1"/>
            <a:ext cx="7572621" cy="4389121"/>
          </a:xfrm>
          <a:prstGeom prst="rect">
            <a:avLst/>
          </a:prstGeom>
          <a:solidFill>
            <a:srgbClr val="5559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pic>
        <p:nvPicPr>
          <p:cNvPr id="19" name="Picture Placeholder 18" descr="A truck on the road&#10;&#10;Description automatically generated with low confidence">
            <a:extLst>
              <a:ext uri="{FF2B5EF4-FFF2-40B4-BE49-F238E27FC236}">
                <a16:creationId xmlns:a16="http://schemas.microsoft.com/office/drawing/2014/main" id="{54EC6318-9054-2D40-9BC4-B7A43E40FE57}"/>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25000" b="25000"/>
          <a:stretch>
            <a:fillRect/>
          </a:stretch>
        </p:blipFill>
        <p:spPr/>
      </p:pic>
      <p:sp>
        <p:nvSpPr>
          <p:cNvPr id="18" name="Rectangle 17"/>
          <p:cNvSpPr/>
          <p:nvPr/>
        </p:nvSpPr>
        <p:spPr>
          <a:xfrm>
            <a:off x="-3143" y="-8012"/>
            <a:ext cx="9144000" cy="2579762"/>
          </a:xfrm>
          <a:prstGeom prst="rect">
            <a:avLst/>
          </a:prstGeom>
          <a:solidFill>
            <a:srgbClr val="54274E">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10" name="TextBox 9"/>
          <p:cNvSpPr txBox="1"/>
          <p:nvPr/>
        </p:nvSpPr>
        <p:spPr>
          <a:xfrm>
            <a:off x="925191" y="2661709"/>
            <a:ext cx="3530205" cy="1869743"/>
          </a:xfrm>
          <a:prstGeom prst="rect">
            <a:avLst/>
          </a:prstGeom>
          <a:noFill/>
        </p:spPr>
        <p:txBody>
          <a:bodyPr wrap="square" rtlCol="0">
            <a:spAutoFit/>
          </a:bodyPr>
          <a:lstStyle/>
          <a:p>
            <a:r>
              <a:rPr lang="en-GB" sz="1050" dirty="0">
                <a:solidFill>
                  <a:schemeClr val="bg1"/>
                </a:solidFill>
                <a:latin typeface="+mj-lt"/>
              </a:rPr>
              <a:t>Fees are charged by activity</a:t>
            </a:r>
          </a:p>
          <a:p>
            <a:endParaRPr lang="en-GB" sz="1050" dirty="0">
              <a:solidFill>
                <a:schemeClr val="bg1"/>
              </a:solidFill>
              <a:latin typeface="+mj-lt"/>
            </a:endParaRPr>
          </a:p>
          <a:p>
            <a:r>
              <a:rPr lang="en-GB" sz="1050" dirty="0">
                <a:solidFill>
                  <a:schemeClr val="bg1"/>
                </a:solidFill>
                <a:latin typeface="+mj-lt"/>
              </a:rPr>
              <a:t>Fees are recovered from training centres and employers/drivers</a:t>
            </a:r>
          </a:p>
          <a:p>
            <a:endParaRPr lang="en-GB" sz="1050" dirty="0">
              <a:solidFill>
                <a:schemeClr val="bg1"/>
              </a:solidFill>
              <a:latin typeface="+mj-lt"/>
            </a:endParaRPr>
          </a:p>
          <a:p>
            <a:r>
              <a:rPr lang="en-GB" sz="1050" dirty="0">
                <a:solidFill>
                  <a:schemeClr val="bg1"/>
                </a:solidFill>
                <a:latin typeface="+mj-lt"/>
              </a:rPr>
              <a:t>The SQA charged PDP fees are in addition to any cost for taking the PDP module and for the annual refresher and practical activities</a:t>
            </a:r>
          </a:p>
          <a:p>
            <a:endParaRPr lang="en-GB" sz="1050" dirty="0">
              <a:solidFill>
                <a:schemeClr val="bg1"/>
              </a:solidFill>
              <a:latin typeface="+mj-lt"/>
            </a:endParaRPr>
          </a:p>
          <a:p>
            <a:r>
              <a:rPr lang="en-GB" sz="1050" dirty="0">
                <a:solidFill>
                  <a:schemeClr val="bg1"/>
                </a:solidFill>
                <a:latin typeface="+mj-lt"/>
              </a:rPr>
              <a:t>Fees determined and set by DFDF in consultation with SQA</a:t>
            </a:r>
          </a:p>
          <a:p>
            <a:endParaRPr lang="en-GB" sz="1050" dirty="0">
              <a:solidFill>
                <a:schemeClr val="bg1"/>
              </a:solidFill>
              <a:latin typeface="+mj-lt"/>
            </a:endParaRPr>
          </a:p>
        </p:txBody>
      </p:sp>
      <p:sp>
        <p:nvSpPr>
          <p:cNvPr id="21" name="TextBox 20"/>
          <p:cNvSpPr txBox="1"/>
          <p:nvPr/>
        </p:nvSpPr>
        <p:spPr>
          <a:xfrm>
            <a:off x="719801" y="631291"/>
            <a:ext cx="3173433" cy="830997"/>
          </a:xfrm>
          <a:prstGeom prst="rect">
            <a:avLst/>
          </a:prstGeom>
          <a:noFill/>
        </p:spPr>
        <p:txBody>
          <a:bodyPr wrap="square" rtlCol="0">
            <a:spAutoFit/>
          </a:bodyPr>
          <a:lstStyle/>
          <a:p>
            <a:r>
              <a:rPr lang="en-GB" sz="2400" dirty="0">
                <a:solidFill>
                  <a:schemeClr val="bg1"/>
                </a:solidFill>
                <a:latin typeface="Chevin Pro Medium" panose="020F0603030000060003" pitchFamily="34" charset="0"/>
              </a:rPr>
              <a:t>PDP FEE STRUCTURE </a:t>
            </a:r>
          </a:p>
          <a:p>
            <a:r>
              <a:rPr lang="en-GB" sz="2400" dirty="0">
                <a:solidFill>
                  <a:schemeClr val="bg1"/>
                </a:solidFill>
                <a:latin typeface="Chevin Pro Medium" panose="020F0603030000060003" pitchFamily="34" charset="0"/>
              </a:rPr>
              <a:t>PRINCIPLES</a:t>
            </a:r>
          </a:p>
        </p:txBody>
      </p:sp>
      <p:cxnSp>
        <p:nvCxnSpPr>
          <p:cNvPr id="22" name="Straight Connector 21"/>
          <p:cNvCxnSpPr/>
          <p:nvPr/>
        </p:nvCxnSpPr>
        <p:spPr>
          <a:xfrm>
            <a:off x="801057" y="1471148"/>
            <a:ext cx="707338"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234B525C-1E97-9748-8FCB-BCAFDE1E4DC7}"/>
              </a:ext>
            </a:extLst>
          </p:cNvPr>
          <p:cNvSpPr/>
          <p:nvPr/>
        </p:nvSpPr>
        <p:spPr>
          <a:xfrm>
            <a:off x="719801" y="1621265"/>
            <a:ext cx="5036737" cy="263149"/>
          </a:xfrm>
          <a:prstGeom prst="rect">
            <a:avLst/>
          </a:prstGeom>
        </p:spPr>
        <p:txBody>
          <a:bodyPr wrap="square">
            <a:spAutoFit/>
          </a:bodyPr>
          <a:lstStyle/>
          <a:p>
            <a:pPr>
              <a:lnSpc>
                <a:spcPct val="150000"/>
              </a:lnSpc>
            </a:pPr>
            <a:r>
              <a:rPr lang="en-GB" sz="825" dirty="0">
                <a:solidFill>
                  <a:schemeClr val="bg1"/>
                </a:solidFill>
                <a:latin typeface="Chevin Pro Medium" panose="020F0603030000060003" pitchFamily="34" charset="0"/>
              </a:rPr>
              <a:t>Fees detailed below are PDP Scheme fees charged by SQA as the Scheme Manager</a:t>
            </a:r>
          </a:p>
        </p:txBody>
      </p:sp>
      <p:sp>
        <p:nvSpPr>
          <p:cNvPr id="25" name="TextBox 24">
            <a:extLst>
              <a:ext uri="{FF2B5EF4-FFF2-40B4-BE49-F238E27FC236}">
                <a16:creationId xmlns:a16="http://schemas.microsoft.com/office/drawing/2014/main" id="{157BBCDC-341C-7443-B950-E9C488B741B5}"/>
              </a:ext>
            </a:extLst>
          </p:cNvPr>
          <p:cNvSpPr txBox="1"/>
          <p:nvPr/>
        </p:nvSpPr>
        <p:spPr>
          <a:xfrm>
            <a:off x="4675010" y="2697632"/>
            <a:ext cx="3530205" cy="1869743"/>
          </a:xfrm>
          <a:prstGeom prst="rect">
            <a:avLst/>
          </a:prstGeom>
          <a:noFill/>
        </p:spPr>
        <p:txBody>
          <a:bodyPr wrap="square" rtlCol="0">
            <a:spAutoFit/>
          </a:bodyPr>
          <a:lstStyle/>
          <a:p>
            <a:r>
              <a:rPr lang="en-GB" sz="1050" dirty="0">
                <a:solidFill>
                  <a:schemeClr val="bg1"/>
                </a:solidFill>
                <a:latin typeface="+mj-lt"/>
              </a:rPr>
              <a:t>The fee structure covers PDP scheme management costs</a:t>
            </a:r>
          </a:p>
          <a:p>
            <a:endParaRPr lang="en-GB" sz="1050" dirty="0">
              <a:solidFill>
                <a:schemeClr val="bg1"/>
              </a:solidFill>
              <a:latin typeface="+mj-lt"/>
            </a:endParaRPr>
          </a:p>
          <a:p>
            <a:r>
              <a:rPr lang="en-GB" sz="1050" dirty="0">
                <a:solidFill>
                  <a:schemeClr val="bg1"/>
                </a:solidFill>
                <a:latin typeface="+mj-lt"/>
              </a:rPr>
              <a:t>Driver fee payment is by activity:</a:t>
            </a:r>
          </a:p>
          <a:p>
            <a:pPr marL="171450" indent="-171450">
              <a:buFont typeface="Arial" panose="020B0604020202020204" pitchFamily="34" charset="0"/>
              <a:buChar char="•"/>
            </a:pPr>
            <a:r>
              <a:rPr lang="en-GB" sz="1050" dirty="0">
                <a:solidFill>
                  <a:schemeClr val="bg1"/>
                </a:solidFill>
                <a:latin typeface="+mj-lt"/>
              </a:rPr>
              <a:t>Each activity is split into its individual parts</a:t>
            </a:r>
          </a:p>
          <a:p>
            <a:pPr marL="171450" indent="-171450">
              <a:buFont typeface="Arial" panose="020B0604020202020204" pitchFamily="34" charset="0"/>
              <a:buChar char="•"/>
            </a:pPr>
            <a:r>
              <a:rPr lang="en-GB" sz="1050" dirty="0">
                <a:solidFill>
                  <a:schemeClr val="bg1"/>
                </a:solidFill>
                <a:latin typeface="+mj-lt"/>
              </a:rPr>
              <a:t>A fee when the driver takes the written classroom 5 year PDP assessment </a:t>
            </a:r>
          </a:p>
          <a:p>
            <a:pPr marL="171450" indent="-171450">
              <a:buFont typeface="Arial" panose="020B0604020202020204" pitchFamily="34" charset="0"/>
              <a:buChar char="•"/>
            </a:pPr>
            <a:r>
              <a:rPr lang="en-GB" sz="1050" dirty="0">
                <a:solidFill>
                  <a:schemeClr val="bg1"/>
                </a:solidFill>
                <a:latin typeface="+mj-lt"/>
              </a:rPr>
              <a:t>A fee when the practical assessment is logged with SQA</a:t>
            </a:r>
          </a:p>
          <a:p>
            <a:pPr marL="171450" indent="-171450">
              <a:buFont typeface="Arial" panose="020B0604020202020204" pitchFamily="34" charset="0"/>
              <a:buChar char="•"/>
            </a:pPr>
            <a:r>
              <a:rPr lang="en-GB" sz="1050" dirty="0">
                <a:solidFill>
                  <a:schemeClr val="bg1"/>
                </a:solidFill>
                <a:latin typeface="+mj-lt"/>
              </a:rPr>
              <a:t>Refresher training fee for the annual classroom and the practical, and similarly with re-validation</a:t>
            </a:r>
          </a:p>
          <a:p>
            <a:br>
              <a:rPr lang="en-GB" sz="1050" dirty="0">
                <a:solidFill>
                  <a:schemeClr val="bg1"/>
                </a:solidFill>
                <a:latin typeface="+mj-lt"/>
              </a:rPr>
            </a:br>
            <a:endParaRPr lang="en-GB" sz="1050" dirty="0">
              <a:solidFill>
                <a:schemeClr val="bg1"/>
              </a:solidFill>
              <a:latin typeface="+mj-lt"/>
            </a:endParaRPr>
          </a:p>
        </p:txBody>
      </p:sp>
    </p:spTree>
    <p:extLst>
      <p:ext uri="{BB962C8B-B14F-4D97-AF65-F5344CB8AC3E}">
        <p14:creationId xmlns:p14="http://schemas.microsoft.com/office/powerpoint/2010/main" val="1325633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up)">
                                      <p:cBhvr>
                                        <p:cTn id="7" dur="500"/>
                                        <p:tgtEl>
                                          <p:spTgt spid="2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1" grpId="0"/>
      <p:bldP spid="24" grpId="0"/>
      <p:bldP spid="2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4"/>
          <p:cNvSpPr txBox="1"/>
          <p:nvPr/>
        </p:nvSpPr>
        <p:spPr>
          <a:xfrm>
            <a:off x="643568" y="1803520"/>
            <a:ext cx="1819215" cy="1569660"/>
          </a:xfrm>
          <a:prstGeom prst="rect">
            <a:avLst/>
          </a:prstGeom>
          <a:noFill/>
        </p:spPr>
        <p:txBody>
          <a:bodyPr wrap="square" rtlCol="0">
            <a:spAutoFit/>
          </a:bodyPr>
          <a:lstStyle/>
          <a:p>
            <a:r>
              <a:rPr lang="id-ID" sz="2400" dirty="0">
                <a:solidFill>
                  <a:schemeClr val="tx2"/>
                </a:solidFill>
                <a:latin typeface="Chevin Pro Medium" panose="020F0603030000060003" pitchFamily="34" charset="0"/>
              </a:rPr>
              <a:t>PDP FEE STRUCTURE</a:t>
            </a:r>
          </a:p>
          <a:p>
            <a:r>
              <a:rPr lang="id-ID" sz="2400" b="1" dirty="0">
                <a:solidFill>
                  <a:srgbClr val="54274E"/>
                </a:solidFill>
                <a:latin typeface="Chevin Pro Medium" panose="020F0603030000060003" pitchFamily="34" charset="0"/>
              </a:rPr>
              <a:t>TRAINING </a:t>
            </a:r>
          </a:p>
          <a:p>
            <a:r>
              <a:rPr lang="id-ID" sz="2400" b="1" dirty="0">
                <a:solidFill>
                  <a:srgbClr val="54274E"/>
                </a:solidFill>
                <a:latin typeface="Chevin Pro Medium" panose="020F0603030000060003" pitchFamily="34" charset="0"/>
              </a:rPr>
              <a:t>CENTRE</a:t>
            </a:r>
            <a:endParaRPr lang="id-ID" sz="1013" b="1" dirty="0">
              <a:solidFill>
                <a:srgbClr val="54274E"/>
              </a:solidFill>
            </a:endParaRPr>
          </a:p>
        </p:txBody>
      </p:sp>
      <p:cxnSp>
        <p:nvCxnSpPr>
          <p:cNvPr id="46" name="Straight Connector 45"/>
          <p:cNvCxnSpPr>
            <a:cxnSpLocks/>
          </p:cNvCxnSpPr>
          <p:nvPr/>
        </p:nvCxnSpPr>
        <p:spPr>
          <a:xfrm>
            <a:off x="776989" y="3373180"/>
            <a:ext cx="458606" cy="0"/>
          </a:xfrm>
          <a:prstGeom prst="line">
            <a:avLst/>
          </a:prstGeom>
          <a:ln w="57150">
            <a:solidFill>
              <a:srgbClr val="54274E"/>
            </a:solidFill>
          </a:ln>
        </p:spPr>
        <p:style>
          <a:lnRef idx="1">
            <a:schemeClr val="accent1"/>
          </a:lnRef>
          <a:fillRef idx="0">
            <a:schemeClr val="accent1"/>
          </a:fillRef>
          <a:effectRef idx="0">
            <a:schemeClr val="accent1"/>
          </a:effectRef>
          <a:fontRef idx="minor">
            <a:schemeClr val="tx1"/>
          </a:fontRef>
        </p:style>
      </p:cxnSp>
      <p:graphicFrame>
        <p:nvGraphicFramePr>
          <p:cNvPr id="49" name="Shape 1726">
            <a:extLst>
              <a:ext uri="{FF2B5EF4-FFF2-40B4-BE49-F238E27FC236}">
                <a16:creationId xmlns:a16="http://schemas.microsoft.com/office/drawing/2014/main" id="{1AD65AEF-9FC7-A841-B3C8-DF695909C8EB}"/>
              </a:ext>
            </a:extLst>
          </p:cNvPr>
          <p:cNvGraphicFramePr>
            <a:graphicFrameLocks noChangeAspect="1"/>
          </p:cNvGraphicFramePr>
          <p:nvPr>
            <p:extLst>
              <p:ext uri="{D42A27DB-BD31-4B8C-83A1-F6EECF244321}">
                <p14:modId xmlns:p14="http://schemas.microsoft.com/office/powerpoint/2010/main" val="816497917"/>
              </p:ext>
            </p:extLst>
          </p:nvPr>
        </p:nvGraphicFramePr>
        <p:xfrm>
          <a:off x="2483104" y="163843"/>
          <a:ext cx="6488176" cy="4372415"/>
        </p:xfrm>
        <a:graphic>
          <a:graphicData uri="http://schemas.openxmlformats.org/drawingml/2006/table">
            <a:tbl>
              <a:tblPr firstRow="1" firstCol="1" lastRow="1" bandRow="1">
                <a:tableStyleId>{BC89EF96-8CEA-46FF-86C4-4CE0E7609802}</a:tableStyleId>
              </a:tblPr>
              <a:tblGrid>
                <a:gridCol w="2227072">
                  <a:extLst>
                    <a:ext uri="{9D8B030D-6E8A-4147-A177-3AD203B41FA5}">
                      <a16:colId xmlns:a16="http://schemas.microsoft.com/office/drawing/2014/main" val="20001"/>
                    </a:ext>
                  </a:extLst>
                </a:gridCol>
                <a:gridCol w="2371344">
                  <a:extLst>
                    <a:ext uri="{9D8B030D-6E8A-4147-A177-3AD203B41FA5}">
                      <a16:colId xmlns:a16="http://schemas.microsoft.com/office/drawing/2014/main" val="20002"/>
                    </a:ext>
                  </a:extLst>
                </a:gridCol>
                <a:gridCol w="1889760">
                  <a:extLst>
                    <a:ext uri="{9D8B030D-6E8A-4147-A177-3AD203B41FA5}">
                      <a16:colId xmlns:a16="http://schemas.microsoft.com/office/drawing/2014/main" val="20003"/>
                    </a:ext>
                  </a:extLst>
                </a:gridCol>
              </a:tblGrid>
              <a:tr h="451406">
                <a:tc>
                  <a:txBody>
                    <a:bodyPr/>
                    <a:lstStyle/>
                    <a:p>
                      <a:pPr marL="0" marR="0" lvl="0" indent="0" algn="ctr" rtl="0">
                        <a:spcBef>
                          <a:spcPts val="0"/>
                        </a:spcBef>
                        <a:buSzPct val="25000"/>
                        <a:buNone/>
                      </a:pPr>
                      <a:r>
                        <a:rPr lang="en-US" sz="1200" b="1" i="0" u="none" strike="noStrike" cap="none" dirty="0">
                          <a:solidFill>
                            <a:srgbClr val="54274E"/>
                          </a:solidFill>
                          <a:latin typeface="Chevin Pro DemiBold" panose="020F0603030000060003" pitchFamily="34" charset="0"/>
                        </a:rPr>
                        <a:t>ACTIVITY</a:t>
                      </a:r>
                    </a:p>
                  </a:txBody>
                  <a:tcPr marL="21741" marR="21741" marT="21741" marB="217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rtl="0">
                        <a:spcBef>
                          <a:spcPts val="0"/>
                        </a:spcBef>
                        <a:buSzPct val="25000"/>
                        <a:buNone/>
                      </a:pPr>
                      <a:r>
                        <a:rPr lang="en-US" sz="1200" b="1" i="0" u="none" strike="noStrike" cap="none" dirty="0">
                          <a:solidFill>
                            <a:srgbClr val="54274E"/>
                          </a:solidFill>
                          <a:latin typeface="Chevin Pro DemiBold" panose="020F0603030000060003" pitchFamily="34" charset="0"/>
                        </a:rPr>
                        <a:t>DESCRIPTION</a:t>
                      </a:r>
                    </a:p>
                  </a:txBody>
                  <a:tcPr marL="21741" marR="21741" marT="21741" marB="217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rtl="0">
                        <a:spcBef>
                          <a:spcPts val="0"/>
                        </a:spcBef>
                        <a:buSzPct val="25000"/>
                        <a:buNone/>
                      </a:pPr>
                      <a:r>
                        <a:rPr lang="en-US" sz="1200" b="1" i="0" u="none" strike="noStrike" cap="none" dirty="0">
                          <a:solidFill>
                            <a:srgbClr val="54274E"/>
                          </a:solidFill>
                          <a:latin typeface="Chevin Pro DemiBold" panose="020F0603030000060003" pitchFamily="34" charset="0"/>
                        </a:rPr>
                        <a:t>FEE</a:t>
                      </a:r>
                    </a:p>
                  </a:txBody>
                  <a:tcPr marL="21741" marR="21741" marT="21741" marB="21741" anchor="ct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1135629">
                <a:tc>
                  <a:txBody>
                    <a:bodyPr/>
                    <a:lstStyle/>
                    <a:p>
                      <a:pPr algn="l"/>
                      <a:endParaRPr lang="en-GB" sz="1000" b="0" i="0" dirty="0">
                        <a:solidFill>
                          <a:schemeClr val="tx1"/>
                        </a:solidFill>
                        <a:effectLst/>
                        <a:latin typeface="Chevin Pro Medium" panose="020F0603030000060003" pitchFamily="34" charset="0"/>
                      </a:endParaRPr>
                    </a:p>
                    <a:p>
                      <a:pPr algn="l"/>
                      <a:r>
                        <a:rPr lang="en-GB" sz="1000" b="0" i="0" dirty="0">
                          <a:solidFill>
                            <a:schemeClr val="tx1"/>
                          </a:solidFill>
                          <a:effectLst/>
                          <a:latin typeface="Chevin Pro Medium" panose="020F0603030000060003" pitchFamily="34" charset="0"/>
                        </a:rPr>
                        <a:t>Training Centre Application and Annual Fee: </a:t>
                      </a:r>
                    </a:p>
                    <a:p>
                      <a:pPr algn="l"/>
                      <a:r>
                        <a:rPr lang="en-GB" sz="1000" b="0" i="0" dirty="0">
                          <a:solidFill>
                            <a:schemeClr val="tx1"/>
                          </a:solidFill>
                          <a:effectLst/>
                          <a:latin typeface="Chevin Pro Medium" panose="020F0603030000060003" pitchFamily="34" charset="0"/>
                        </a:rPr>
                        <a:t>Full approval</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tc>
                  <a:txBody>
                    <a:bodyPr/>
                    <a:lstStyle/>
                    <a:p>
                      <a:pPr algn="l"/>
                      <a:r>
                        <a:rPr lang="en-GB" sz="1000" b="0" i="0" dirty="0">
                          <a:solidFill>
                            <a:schemeClr val="tx1"/>
                          </a:solidFill>
                          <a:effectLst/>
                          <a:latin typeface="Chevin Pro Medium" panose="020F0603030000060003" pitchFamily="34" charset="0"/>
                        </a:rPr>
                        <a:t>This is the application and annual fee for a centre who will be delivering all elements for the scheme.</a:t>
                      </a:r>
                    </a:p>
                    <a:p>
                      <a:pPr algn="l"/>
                      <a:r>
                        <a:rPr lang="en-GB" sz="1000" b="0" i="0" dirty="0">
                          <a:solidFill>
                            <a:schemeClr val="tx1"/>
                          </a:solidFill>
                          <a:effectLst/>
                          <a:latin typeface="Chevin Pro Medium" panose="020F0603030000060003" pitchFamily="34" charset="0"/>
                        </a:rPr>
                        <a:t>PDP 5 year classroom and written assessment, 5 year practical assessment, Annual Refresher, and Revalidation. </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tc>
                  <a:txBody>
                    <a:bodyPr/>
                    <a:lstStyle/>
                    <a:p>
                      <a:r>
                        <a:rPr lang="en-GB" sz="1000" b="0" i="0" dirty="0">
                          <a:solidFill>
                            <a:schemeClr val="tx1"/>
                          </a:solidFill>
                          <a:effectLst/>
                          <a:latin typeface="Chevin Pro Medium" panose="020F0603030000060003" pitchFamily="34" charset="0"/>
                        </a:rPr>
                        <a:t>£500 on application and</a:t>
                      </a:r>
                    </a:p>
                    <a:p>
                      <a:r>
                        <a:rPr lang="en-GB" sz="1000" b="0" i="0" dirty="0">
                          <a:solidFill>
                            <a:schemeClr val="tx1"/>
                          </a:solidFill>
                          <a:effectLst/>
                          <a:latin typeface="Chevin Pro Medium" panose="020F0603030000060003" pitchFamily="34" charset="0"/>
                        </a:rPr>
                        <a:t>£500 annual fee</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extLst>
                  <a:ext uri="{0D108BD9-81ED-4DB2-BD59-A6C34878D82A}">
                    <a16:rowId xmlns:a16="http://schemas.microsoft.com/office/drawing/2014/main" val="10001"/>
                  </a:ext>
                </a:extLst>
              </a:tr>
              <a:tr h="780288">
                <a:tc>
                  <a:txBody>
                    <a:bodyPr/>
                    <a:lstStyle/>
                    <a:p>
                      <a:pPr algn="l"/>
                      <a:r>
                        <a:rPr lang="en-GB" sz="1000" b="0" i="0" dirty="0">
                          <a:solidFill>
                            <a:schemeClr val="tx1"/>
                          </a:solidFill>
                          <a:effectLst/>
                          <a:latin typeface="Chevin Pro Medium" panose="020F0603030000060003" pitchFamily="34" charset="0"/>
                        </a:rPr>
                        <a:t>Training Centre Application</a:t>
                      </a:r>
                    </a:p>
                    <a:p>
                      <a:pPr algn="l"/>
                      <a:r>
                        <a:rPr lang="en-GB" sz="1000" b="0" i="0" dirty="0">
                          <a:solidFill>
                            <a:schemeClr val="tx1"/>
                          </a:solidFill>
                          <a:effectLst/>
                          <a:latin typeface="Chevin Pro Medium" panose="020F0603030000060003" pitchFamily="34" charset="0"/>
                        </a:rPr>
                        <a:t>and Annual Fee: </a:t>
                      </a:r>
                    </a:p>
                    <a:p>
                      <a:pPr algn="l"/>
                      <a:r>
                        <a:rPr lang="en-GB" sz="1000" b="0" i="0" dirty="0">
                          <a:solidFill>
                            <a:schemeClr val="tx1"/>
                          </a:solidFill>
                          <a:effectLst/>
                          <a:latin typeface="Chevin Pro Medium" panose="020F0603030000060003" pitchFamily="34" charset="0"/>
                        </a:rPr>
                        <a:t>PDP classroom module only</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000" b="0" i="0" dirty="0">
                          <a:solidFill>
                            <a:schemeClr val="tx1"/>
                          </a:solidFill>
                          <a:effectLst/>
                          <a:latin typeface="Chevin Pro Medium" panose="020F0603030000060003" pitchFamily="34" charset="0"/>
                        </a:rPr>
                        <a:t>This is the application and annual fee for a training centre delivering the 5 year PDP classroom module and written assessment only.</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000" b="0" i="0" dirty="0">
                          <a:solidFill>
                            <a:schemeClr val="tx1"/>
                          </a:solidFill>
                          <a:effectLst/>
                          <a:latin typeface="Chevin Pro Medium" panose="020F0603030000060003" pitchFamily="34" charset="0"/>
                        </a:rPr>
                        <a:t>£150 on application and</a:t>
                      </a:r>
                    </a:p>
                    <a:p>
                      <a:r>
                        <a:rPr lang="en-GB" sz="1000" b="0" i="0" dirty="0">
                          <a:solidFill>
                            <a:schemeClr val="tx1"/>
                          </a:solidFill>
                          <a:effectLst/>
                          <a:latin typeface="Chevin Pro Medium" panose="020F0603030000060003" pitchFamily="34" charset="0"/>
                        </a:rPr>
                        <a:t>£200 annual fee</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707136">
                <a:tc>
                  <a:txBody>
                    <a:bodyPr/>
                    <a:lstStyle/>
                    <a:p>
                      <a:pPr algn="l"/>
                      <a:r>
                        <a:rPr lang="en-GB" sz="1000" b="0" i="0" dirty="0">
                          <a:solidFill>
                            <a:schemeClr val="tx1"/>
                          </a:solidFill>
                          <a:effectLst/>
                          <a:latin typeface="Chevin Pro Medium" panose="020F0603030000060003" pitchFamily="34" charset="0"/>
                        </a:rPr>
                        <a:t>Training Centre Application and Annual Fee: PDP annual refresher training and assessment, and revalidation training and assessment only</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tc>
                  <a:txBody>
                    <a:bodyPr/>
                    <a:lstStyle/>
                    <a:p>
                      <a:r>
                        <a:rPr lang="en-GB" sz="1000" b="0" i="0" dirty="0">
                          <a:solidFill>
                            <a:schemeClr val="tx1"/>
                          </a:solidFill>
                          <a:effectLst/>
                          <a:latin typeface="Chevin Pro Medium" panose="020F0603030000060003" pitchFamily="34" charset="0"/>
                        </a:rPr>
                        <a:t>This is the application and annual fee for a training centre who will deliver the on-going annual, and revalidation training and assessment only</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tc>
                  <a:txBody>
                    <a:bodyPr/>
                    <a:lstStyle/>
                    <a:p>
                      <a:r>
                        <a:rPr lang="en-GB" sz="1000" b="0" i="0" dirty="0">
                          <a:solidFill>
                            <a:schemeClr val="tx1"/>
                          </a:solidFill>
                          <a:effectLst/>
                          <a:latin typeface="Chevin Pro Medium" panose="020F0603030000060003" pitchFamily="34" charset="0"/>
                        </a:rPr>
                        <a:t>£200 on application and</a:t>
                      </a:r>
                    </a:p>
                    <a:p>
                      <a:r>
                        <a:rPr lang="en-GB" sz="1000" b="0" i="0" dirty="0">
                          <a:solidFill>
                            <a:schemeClr val="tx1"/>
                          </a:solidFill>
                          <a:effectLst/>
                          <a:latin typeface="Chevin Pro Medium" panose="020F0603030000060003" pitchFamily="34" charset="0"/>
                        </a:rPr>
                        <a:t>£250 annual fee</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extLst>
                  <a:ext uri="{0D108BD9-81ED-4DB2-BD59-A6C34878D82A}">
                    <a16:rowId xmlns:a16="http://schemas.microsoft.com/office/drawing/2014/main" val="10003"/>
                  </a:ext>
                </a:extLst>
              </a:tr>
              <a:tr h="682752">
                <a:tc>
                  <a:txBody>
                    <a:bodyPr/>
                    <a:lstStyle/>
                    <a:p>
                      <a:pPr algn="l"/>
                      <a:r>
                        <a:rPr lang="en-GB" sz="1000" b="0" i="0" dirty="0">
                          <a:solidFill>
                            <a:schemeClr val="tx1"/>
                          </a:solidFill>
                          <a:effectLst/>
                          <a:latin typeface="Chevin Pro Medium" panose="020F0603030000060003" pitchFamily="34" charset="0"/>
                        </a:rPr>
                        <a:t>Training Centre Application and Annual Fee: Practical</a:t>
                      </a:r>
                    </a:p>
                    <a:p>
                      <a:pPr algn="l"/>
                      <a:r>
                        <a:rPr lang="en-GB" sz="1000" b="0" i="0" dirty="0">
                          <a:solidFill>
                            <a:schemeClr val="tx1"/>
                          </a:solidFill>
                          <a:effectLst/>
                          <a:latin typeface="Chevin Pro Medium" panose="020F0603030000060003" pitchFamily="34" charset="0"/>
                        </a:rPr>
                        <a:t>assessor only</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000" b="0" i="0" dirty="0">
                          <a:solidFill>
                            <a:schemeClr val="tx1"/>
                          </a:solidFill>
                          <a:effectLst/>
                          <a:latin typeface="Chevin Pro Medium" panose="020F0603030000060003" pitchFamily="34" charset="0"/>
                        </a:rPr>
                        <a:t>This is the application and annual fee for a centre who deliver only the annual and 5 year practical assessment only</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000" b="0" i="0" dirty="0">
                          <a:solidFill>
                            <a:schemeClr val="tx1"/>
                          </a:solidFill>
                          <a:effectLst/>
                          <a:latin typeface="Chevin Pro Medium" panose="020F0603030000060003" pitchFamily="34" charset="0"/>
                        </a:rPr>
                        <a:t>£200 on application and</a:t>
                      </a:r>
                    </a:p>
                    <a:p>
                      <a:r>
                        <a:rPr lang="en-GB" sz="1000" b="0" i="0" dirty="0">
                          <a:solidFill>
                            <a:schemeClr val="tx1"/>
                          </a:solidFill>
                          <a:effectLst/>
                          <a:latin typeface="Chevin Pro Medium" panose="020F0603030000060003" pitchFamily="34" charset="0"/>
                        </a:rPr>
                        <a:t>£250 annual fee</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615204">
                <a:tc>
                  <a:txBody>
                    <a:bodyPr/>
                    <a:lstStyle/>
                    <a:p>
                      <a:pPr algn="l"/>
                      <a:r>
                        <a:rPr lang="en-GB" sz="1000" b="0" i="0" dirty="0">
                          <a:solidFill>
                            <a:schemeClr val="tx1"/>
                          </a:solidFill>
                          <a:effectLst/>
                          <a:latin typeface="Chevin Pro Medium" panose="020F0603030000060003" pitchFamily="34" charset="0"/>
                        </a:rPr>
                        <a:t>Training Centre Application and Annual Fee: Annual, revalidation training and practical assessment</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tc>
                  <a:txBody>
                    <a:bodyPr/>
                    <a:lstStyle/>
                    <a:p>
                      <a:r>
                        <a:rPr lang="en-GB" sz="1000" b="0" i="0" dirty="0">
                          <a:solidFill>
                            <a:schemeClr val="tx1"/>
                          </a:solidFill>
                          <a:effectLst/>
                          <a:latin typeface="Chevin Pro Medium" panose="020F0603030000060003" pitchFamily="34" charset="0"/>
                        </a:rPr>
                        <a:t>This is the application and annual fee for a centre who will deliver the annual and revalidation training, and the five year and annual practical assessment</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tc>
                  <a:txBody>
                    <a:bodyPr/>
                    <a:lstStyle/>
                    <a:p>
                      <a:r>
                        <a:rPr lang="en-GB" sz="1000" b="0" i="0" dirty="0">
                          <a:solidFill>
                            <a:schemeClr val="tx1"/>
                          </a:solidFill>
                          <a:effectLst/>
                          <a:latin typeface="Chevin Pro Medium" panose="020F0603030000060003" pitchFamily="34" charset="0"/>
                        </a:rPr>
                        <a:t>£400 on application and</a:t>
                      </a:r>
                    </a:p>
                    <a:p>
                      <a:r>
                        <a:rPr lang="en-GB" sz="1000" b="0" i="0" dirty="0">
                          <a:solidFill>
                            <a:schemeClr val="tx1"/>
                          </a:solidFill>
                          <a:effectLst/>
                          <a:latin typeface="Chevin Pro Medium" panose="020F0603030000060003" pitchFamily="34" charset="0"/>
                        </a:rPr>
                        <a:t>£500 annual fee</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404346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up)">
                                      <p:cBhvr>
                                        <p:cTn id="7" dur="500"/>
                                        <p:tgtEl>
                                          <p:spTgt spid="4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left)">
                                      <p:cBhvr>
                                        <p:cTn id="1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4"/>
          <p:cNvSpPr txBox="1"/>
          <p:nvPr/>
        </p:nvSpPr>
        <p:spPr>
          <a:xfrm>
            <a:off x="655445" y="1803520"/>
            <a:ext cx="1807340" cy="1200329"/>
          </a:xfrm>
          <a:prstGeom prst="rect">
            <a:avLst/>
          </a:prstGeom>
          <a:noFill/>
        </p:spPr>
        <p:txBody>
          <a:bodyPr wrap="square" rtlCol="0">
            <a:spAutoFit/>
          </a:bodyPr>
          <a:lstStyle/>
          <a:p>
            <a:r>
              <a:rPr lang="id-ID" sz="2400" dirty="0">
                <a:solidFill>
                  <a:schemeClr val="tx2"/>
                </a:solidFill>
                <a:latin typeface="Chevin Pro Medium" panose="020F0603030000060003" pitchFamily="34" charset="0"/>
              </a:rPr>
              <a:t>PDP FEE STRUCTURE</a:t>
            </a:r>
          </a:p>
          <a:p>
            <a:r>
              <a:rPr lang="id-ID" sz="2400" b="1" dirty="0">
                <a:solidFill>
                  <a:srgbClr val="54274E"/>
                </a:solidFill>
                <a:latin typeface="Chevin Pro Medium" panose="020F0603030000060003" pitchFamily="34" charset="0"/>
              </a:rPr>
              <a:t>CANDIDATE</a:t>
            </a:r>
            <a:endParaRPr lang="id-ID" sz="1013" b="1" dirty="0">
              <a:solidFill>
                <a:srgbClr val="54274E"/>
              </a:solidFill>
            </a:endParaRPr>
          </a:p>
        </p:txBody>
      </p:sp>
      <p:cxnSp>
        <p:nvCxnSpPr>
          <p:cNvPr id="46" name="Straight Connector 45"/>
          <p:cNvCxnSpPr/>
          <p:nvPr/>
        </p:nvCxnSpPr>
        <p:spPr>
          <a:xfrm>
            <a:off x="788865" y="3031804"/>
            <a:ext cx="707338" cy="0"/>
          </a:xfrm>
          <a:prstGeom prst="line">
            <a:avLst/>
          </a:prstGeom>
          <a:ln w="57150">
            <a:solidFill>
              <a:srgbClr val="54274E"/>
            </a:solidFill>
          </a:ln>
        </p:spPr>
        <p:style>
          <a:lnRef idx="1">
            <a:schemeClr val="accent1"/>
          </a:lnRef>
          <a:fillRef idx="0">
            <a:schemeClr val="accent1"/>
          </a:fillRef>
          <a:effectRef idx="0">
            <a:schemeClr val="accent1"/>
          </a:effectRef>
          <a:fontRef idx="minor">
            <a:schemeClr val="tx1"/>
          </a:fontRef>
        </p:style>
      </p:cxnSp>
      <p:graphicFrame>
        <p:nvGraphicFramePr>
          <p:cNvPr id="49" name="Shape 1726">
            <a:extLst>
              <a:ext uri="{FF2B5EF4-FFF2-40B4-BE49-F238E27FC236}">
                <a16:creationId xmlns:a16="http://schemas.microsoft.com/office/drawing/2014/main" id="{1AD65AEF-9FC7-A841-B3C8-DF695909C8EB}"/>
              </a:ext>
            </a:extLst>
          </p:cNvPr>
          <p:cNvGraphicFramePr>
            <a:graphicFrameLocks noChangeAspect="1"/>
          </p:cNvGraphicFramePr>
          <p:nvPr>
            <p:extLst>
              <p:ext uri="{D42A27DB-BD31-4B8C-83A1-F6EECF244321}">
                <p14:modId xmlns:p14="http://schemas.microsoft.com/office/powerpoint/2010/main" val="29391795"/>
              </p:ext>
            </p:extLst>
          </p:nvPr>
        </p:nvGraphicFramePr>
        <p:xfrm>
          <a:off x="2584704" y="182578"/>
          <a:ext cx="6284976" cy="4366022"/>
        </p:xfrm>
        <a:graphic>
          <a:graphicData uri="http://schemas.openxmlformats.org/drawingml/2006/table">
            <a:tbl>
              <a:tblPr firstRow="1" firstCol="1" lastRow="1" bandRow="1">
                <a:tableStyleId>{BC89EF96-8CEA-46FF-86C4-4CE0E7609802}</a:tableStyleId>
              </a:tblPr>
              <a:tblGrid>
                <a:gridCol w="2227072">
                  <a:extLst>
                    <a:ext uri="{9D8B030D-6E8A-4147-A177-3AD203B41FA5}">
                      <a16:colId xmlns:a16="http://schemas.microsoft.com/office/drawing/2014/main" val="20001"/>
                    </a:ext>
                  </a:extLst>
                </a:gridCol>
                <a:gridCol w="2523744">
                  <a:extLst>
                    <a:ext uri="{9D8B030D-6E8A-4147-A177-3AD203B41FA5}">
                      <a16:colId xmlns:a16="http://schemas.microsoft.com/office/drawing/2014/main" val="20002"/>
                    </a:ext>
                  </a:extLst>
                </a:gridCol>
                <a:gridCol w="1534160">
                  <a:extLst>
                    <a:ext uri="{9D8B030D-6E8A-4147-A177-3AD203B41FA5}">
                      <a16:colId xmlns:a16="http://schemas.microsoft.com/office/drawing/2014/main" val="20003"/>
                    </a:ext>
                  </a:extLst>
                </a:gridCol>
              </a:tblGrid>
              <a:tr h="451406">
                <a:tc>
                  <a:txBody>
                    <a:bodyPr/>
                    <a:lstStyle/>
                    <a:p>
                      <a:pPr marL="0" marR="0" lvl="0" indent="0" algn="ctr" rtl="0">
                        <a:spcBef>
                          <a:spcPts val="0"/>
                        </a:spcBef>
                        <a:buSzPct val="25000"/>
                        <a:buNone/>
                      </a:pPr>
                      <a:r>
                        <a:rPr lang="en-US" sz="1200" b="1" i="0" u="none" strike="noStrike" cap="none" dirty="0">
                          <a:solidFill>
                            <a:srgbClr val="54274E"/>
                          </a:solidFill>
                          <a:latin typeface="Chevin Pro DemiBold" panose="020F0603030000060003" pitchFamily="34" charset="0"/>
                        </a:rPr>
                        <a:t>ACTIVITY</a:t>
                      </a:r>
                    </a:p>
                  </a:txBody>
                  <a:tcPr marL="21741" marR="21741" marT="21741" marB="217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rtl="0">
                        <a:spcBef>
                          <a:spcPts val="0"/>
                        </a:spcBef>
                        <a:buSzPct val="25000"/>
                        <a:buNone/>
                      </a:pPr>
                      <a:r>
                        <a:rPr lang="en-US" sz="1200" b="1" i="0" u="none" strike="noStrike" cap="none" dirty="0">
                          <a:solidFill>
                            <a:srgbClr val="54274E"/>
                          </a:solidFill>
                          <a:latin typeface="Chevin Pro DemiBold" panose="020F0603030000060003" pitchFamily="34" charset="0"/>
                        </a:rPr>
                        <a:t>DESCRIPTION</a:t>
                      </a:r>
                    </a:p>
                  </a:txBody>
                  <a:tcPr marL="21741" marR="21741" marT="21741" marB="217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rtl="0">
                        <a:spcBef>
                          <a:spcPts val="0"/>
                        </a:spcBef>
                        <a:buSzPct val="25000"/>
                        <a:buNone/>
                      </a:pPr>
                      <a:r>
                        <a:rPr lang="en-US" sz="1200" b="1" i="0" u="none" strike="noStrike" cap="none" dirty="0">
                          <a:solidFill>
                            <a:srgbClr val="54274E"/>
                          </a:solidFill>
                          <a:latin typeface="Chevin Pro DemiBold" panose="020F0603030000060003" pitchFamily="34" charset="0"/>
                        </a:rPr>
                        <a:t>FEE</a:t>
                      </a:r>
                    </a:p>
                  </a:txBody>
                  <a:tcPr marL="21741" marR="21741" marT="21741" marB="21741" anchor="ct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902208">
                <a:tc>
                  <a:txBody>
                    <a:bodyPr/>
                    <a:lstStyle/>
                    <a:p>
                      <a:pPr algn="l"/>
                      <a:r>
                        <a:rPr lang="en-GB" sz="1000" b="0" i="0" dirty="0">
                          <a:solidFill>
                            <a:schemeClr val="tx1"/>
                          </a:solidFill>
                          <a:effectLst/>
                          <a:latin typeface="Chevin Pro Medium" panose="020F0603030000060003" pitchFamily="34" charset="0"/>
                        </a:rPr>
                        <a:t>Candidate Enrolment Fee: </a:t>
                      </a:r>
                    </a:p>
                    <a:p>
                      <a:pPr algn="l"/>
                      <a:r>
                        <a:rPr lang="en-GB" sz="1000" b="0" i="0" dirty="0">
                          <a:solidFill>
                            <a:schemeClr val="tx1"/>
                          </a:solidFill>
                          <a:effectLst/>
                          <a:latin typeface="Chevin Pro Medium" panose="020F0603030000060003" pitchFamily="34" charset="0"/>
                        </a:rPr>
                        <a:t>5 year full written assessment</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tc>
                  <a:txBody>
                    <a:bodyPr/>
                    <a:lstStyle/>
                    <a:p>
                      <a:pPr algn="l"/>
                      <a:r>
                        <a:rPr lang="en-GB" sz="1000" b="0" i="0" dirty="0">
                          <a:solidFill>
                            <a:schemeClr val="tx1"/>
                          </a:solidFill>
                          <a:effectLst/>
                          <a:latin typeface="Chevin Pro Medium" panose="020F0603030000060003" pitchFamily="34" charset="0"/>
                        </a:rPr>
                        <a:t>Fee paid by a candidate to undertake the 5 year classroom training and written assessment.</a:t>
                      </a:r>
                    </a:p>
                    <a:p>
                      <a:pPr algn="l"/>
                      <a:r>
                        <a:rPr lang="en-GB" sz="1000" b="0" i="0" dirty="0">
                          <a:solidFill>
                            <a:schemeClr val="tx1"/>
                          </a:solidFill>
                          <a:effectLst/>
                          <a:latin typeface="Chevin Pro Medium" panose="020F0603030000060003" pitchFamily="34" charset="0"/>
                        </a:rPr>
                        <a:t>The fee includes the cost of issuing of the passport</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tc>
                  <a:txBody>
                    <a:bodyPr/>
                    <a:lstStyle/>
                    <a:p>
                      <a:pPr algn="ctr"/>
                      <a:r>
                        <a:rPr lang="en-GB" sz="1000" b="0" i="0" dirty="0">
                          <a:solidFill>
                            <a:schemeClr val="tx1"/>
                          </a:solidFill>
                          <a:effectLst/>
                          <a:latin typeface="Chevin Pro Medium" panose="020F0603030000060003" pitchFamily="34" charset="0"/>
                        </a:rPr>
                        <a:t>£30</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extLst>
                  <a:ext uri="{0D108BD9-81ED-4DB2-BD59-A6C34878D82A}">
                    <a16:rowId xmlns:a16="http://schemas.microsoft.com/office/drawing/2014/main" val="10001"/>
                  </a:ext>
                </a:extLst>
              </a:tr>
              <a:tr h="780288">
                <a:tc>
                  <a:txBody>
                    <a:bodyPr/>
                    <a:lstStyle/>
                    <a:p>
                      <a:pPr algn="l"/>
                      <a:r>
                        <a:rPr lang="en-GB" sz="1000" b="0" i="0" dirty="0">
                          <a:solidFill>
                            <a:schemeClr val="tx1"/>
                          </a:solidFill>
                          <a:effectLst/>
                          <a:latin typeface="Chevin Pro Medium" panose="020F0603030000060003" pitchFamily="34" charset="0"/>
                        </a:rPr>
                        <a:t>Candidate Enrolment Fee: </a:t>
                      </a:r>
                    </a:p>
                    <a:p>
                      <a:pPr algn="l"/>
                      <a:r>
                        <a:rPr lang="en-GB" sz="1000" b="0" i="0" dirty="0">
                          <a:solidFill>
                            <a:schemeClr val="tx1"/>
                          </a:solidFill>
                          <a:effectLst/>
                          <a:latin typeface="Chevin Pro Medium" panose="020F0603030000060003" pitchFamily="34" charset="0"/>
                        </a:rPr>
                        <a:t>5 year practical assessment</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GB" sz="1000" b="0" i="0" dirty="0">
                          <a:solidFill>
                            <a:schemeClr val="tx1"/>
                          </a:solidFill>
                          <a:effectLst/>
                          <a:latin typeface="Chevin Pro Medium" panose="020F0603030000060003" pitchFamily="34" charset="0"/>
                        </a:rPr>
                        <a:t>Fee paid by a candidate to undertake the 5 year practical assessment. The fee includes the cost of issuing of the passport</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00" b="0" i="0" dirty="0">
                          <a:solidFill>
                            <a:schemeClr val="tx1"/>
                          </a:solidFill>
                          <a:effectLst/>
                          <a:latin typeface="Chevin Pro Medium" panose="020F0603030000060003" pitchFamily="34" charset="0"/>
                        </a:rPr>
                        <a:t>£19</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414528">
                <a:tc>
                  <a:txBody>
                    <a:bodyPr/>
                    <a:lstStyle/>
                    <a:p>
                      <a:pPr algn="l"/>
                      <a:r>
                        <a:rPr lang="en-GB" sz="1000" b="0" i="0" dirty="0">
                          <a:solidFill>
                            <a:schemeClr val="tx1"/>
                          </a:solidFill>
                          <a:effectLst/>
                          <a:latin typeface="Chevin Pro Medium" panose="020F0603030000060003" pitchFamily="34" charset="0"/>
                        </a:rPr>
                        <a:t>Annual Refresher Training</a:t>
                      </a:r>
                    </a:p>
                    <a:p>
                      <a:pPr algn="l"/>
                      <a:r>
                        <a:rPr lang="en-GB" sz="1000" b="0" i="0" dirty="0">
                          <a:solidFill>
                            <a:schemeClr val="tx1"/>
                          </a:solidFill>
                          <a:effectLst/>
                          <a:latin typeface="Chevin Pro Medium" panose="020F0603030000060003" pitchFamily="34" charset="0"/>
                        </a:rPr>
                        <a:t>Enrolment Fee: Classroom</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tc>
                  <a:txBody>
                    <a:bodyPr/>
                    <a:lstStyle/>
                    <a:p>
                      <a:pPr algn="l"/>
                      <a:r>
                        <a:rPr lang="en-GB" sz="1000" b="0" i="0" dirty="0">
                          <a:solidFill>
                            <a:schemeClr val="tx1"/>
                          </a:solidFill>
                          <a:effectLst/>
                          <a:latin typeface="Chevin Pro Medium" panose="020F0603030000060003" pitchFamily="34" charset="0"/>
                        </a:rPr>
                        <a:t>Fee paid to enrol a candidate for the annual classroom refresher training</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tc>
                  <a:txBody>
                    <a:bodyPr/>
                    <a:lstStyle/>
                    <a:p>
                      <a:pPr algn="ctr"/>
                      <a:r>
                        <a:rPr lang="en-GB" sz="1000" b="0" i="0" dirty="0">
                          <a:solidFill>
                            <a:schemeClr val="tx1"/>
                          </a:solidFill>
                          <a:effectLst/>
                          <a:latin typeface="Chevin Pro Medium" panose="020F0603030000060003" pitchFamily="34" charset="0"/>
                        </a:rPr>
                        <a:t>£19</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extLst>
                  <a:ext uri="{0D108BD9-81ED-4DB2-BD59-A6C34878D82A}">
                    <a16:rowId xmlns:a16="http://schemas.microsoft.com/office/drawing/2014/main" val="10003"/>
                  </a:ext>
                </a:extLst>
              </a:tr>
              <a:tr h="524256">
                <a:tc>
                  <a:txBody>
                    <a:bodyPr/>
                    <a:lstStyle/>
                    <a:p>
                      <a:pPr algn="l"/>
                      <a:r>
                        <a:rPr lang="en-GB" sz="1000" b="0" i="0" dirty="0">
                          <a:solidFill>
                            <a:schemeClr val="tx1"/>
                          </a:solidFill>
                          <a:effectLst/>
                          <a:latin typeface="Chevin Pro Medium" panose="020F0603030000060003" pitchFamily="34" charset="0"/>
                        </a:rPr>
                        <a:t>Annual Refresher Training</a:t>
                      </a:r>
                    </a:p>
                    <a:p>
                      <a:pPr algn="l"/>
                      <a:r>
                        <a:rPr lang="en-GB" sz="1000" b="0" i="0" dirty="0">
                          <a:solidFill>
                            <a:schemeClr val="tx1"/>
                          </a:solidFill>
                          <a:effectLst/>
                          <a:latin typeface="Chevin Pro Medium" panose="020F0603030000060003" pitchFamily="34" charset="0"/>
                        </a:rPr>
                        <a:t>Enrolment Fee: Practical</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GB" sz="1000" b="0" i="0" dirty="0">
                          <a:solidFill>
                            <a:schemeClr val="tx1"/>
                          </a:solidFill>
                          <a:effectLst/>
                          <a:latin typeface="Chevin Pro Medium" panose="020F0603030000060003" pitchFamily="34" charset="0"/>
                        </a:rPr>
                        <a:t>Fee paid to enrol a candidate for the annual practical assessment</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00" b="0" i="0" dirty="0">
                          <a:solidFill>
                            <a:schemeClr val="tx1"/>
                          </a:solidFill>
                          <a:effectLst/>
                          <a:latin typeface="Chevin Pro Medium" panose="020F0603030000060003" pitchFamily="34" charset="0"/>
                        </a:rPr>
                        <a:t>£19</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615204">
                <a:tc>
                  <a:txBody>
                    <a:bodyPr/>
                    <a:lstStyle/>
                    <a:p>
                      <a:pPr algn="l"/>
                      <a:r>
                        <a:rPr lang="en-GB" sz="1000" b="0" i="0" dirty="0">
                          <a:solidFill>
                            <a:schemeClr val="tx1"/>
                          </a:solidFill>
                          <a:effectLst/>
                          <a:latin typeface="Chevin Pro Medium" panose="020F0603030000060003" pitchFamily="34" charset="0"/>
                        </a:rPr>
                        <a:t>Revalidation Enrolment Fee: Classroom</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tc>
                  <a:txBody>
                    <a:bodyPr/>
                    <a:lstStyle/>
                    <a:p>
                      <a:pPr algn="l"/>
                      <a:r>
                        <a:rPr lang="en-GB" sz="1000" b="0" i="0" dirty="0">
                          <a:solidFill>
                            <a:schemeClr val="tx1"/>
                          </a:solidFill>
                          <a:effectLst/>
                          <a:latin typeface="Chevin Pro Medium" panose="020F0603030000060003" pitchFamily="34" charset="0"/>
                        </a:rPr>
                        <a:t>Fee paid to enrol a candidate for the revalidation classroom training</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tc>
                  <a:txBody>
                    <a:bodyPr/>
                    <a:lstStyle/>
                    <a:p>
                      <a:pPr algn="ctr"/>
                      <a:r>
                        <a:rPr lang="en-GB" sz="1000" b="0" i="0" dirty="0">
                          <a:solidFill>
                            <a:schemeClr val="tx1"/>
                          </a:solidFill>
                          <a:effectLst/>
                          <a:latin typeface="Chevin Pro Medium" panose="020F0603030000060003" pitchFamily="34" charset="0"/>
                        </a:rPr>
                        <a:t>£27.50</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extLst>
                  <a:ext uri="{0D108BD9-81ED-4DB2-BD59-A6C34878D82A}">
                    <a16:rowId xmlns:a16="http://schemas.microsoft.com/office/drawing/2014/main" val="10005"/>
                  </a:ext>
                </a:extLst>
              </a:tr>
              <a:tr h="494268">
                <a:tc>
                  <a:txBody>
                    <a:bodyPr/>
                    <a:lstStyle/>
                    <a:p>
                      <a:r>
                        <a:rPr lang="en-GB" sz="1000" b="0" dirty="0">
                          <a:effectLst/>
                          <a:latin typeface="Chevin Pro Medium" panose="020F0603030000060003" pitchFamily="34" charset="0"/>
                        </a:rPr>
                        <a:t>Revalidation Enrolment Fee: Practical</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20000"/>
                      </a:schemeClr>
                    </a:solidFill>
                  </a:tcPr>
                </a:tc>
                <a:tc>
                  <a:txBody>
                    <a:bodyPr/>
                    <a:lstStyle/>
                    <a:p>
                      <a:r>
                        <a:rPr lang="en-GB" sz="1000" b="0" dirty="0">
                          <a:effectLst/>
                          <a:latin typeface="Chevin Pro Medium" panose="020F0603030000060003" pitchFamily="34" charset="0"/>
                        </a:rPr>
                        <a:t>Fee paid to enrol a candidate for the revalidation practical training</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20000"/>
                      </a:schemeClr>
                    </a:solidFill>
                  </a:tcPr>
                </a:tc>
                <a:tc>
                  <a:txBody>
                    <a:bodyPr/>
                    <a:lstStyle/>
                    <a:p>
                      <a:pPr algn="ctr"/>
                      <a:r>
                        <a:rPr lang="en-GB" sz="1000" b="0" dirty="0">
                          <a:effectLst/>
                          <a:latin typeface="Chevin Pro Medium" panose="020F0603030000060003" pitchFamily="34" charset="0"/>
                        </a:rPr>
                        <a:t>£27.50</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20000"/>
                      </a:schemeClr>
                    </a:solidFill>
                  </a:tcPr>
                </a:tc>
                <a:extLst>
                  <a:ext uri="{0D108BD9-81ED-4DB2-BD59-A6C34878D82A}">
                    <a16:rowId xmlns:a16="http://schemas.microsoft.com/office/drawing/2014/main" val="1986644607"/>
                  </a:ext>
                </a:extLst>
              </a:tr>
              <a:tr h="183864">
                <a:tc>
                  <a:txBody>
                    <a:bodyPr/>
                    <a:lstStyle/>
                    <a:p>
                      <a:r>
                        <a:rPr lang="en-GB" sz="1000" b="0" dirty="0">
                          <a:effectLst/>
                          <a:latin typeface="Chevin Pro Medium" panose="020F0603030000060003" pitchFamily="34" charset="0"/>
                        </a:rPr>
                        <a:t>Replacement Card Fee</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tc>
                  <a:txBody>
                    <a:bodyPr/>
                    <a:lstStyle/>
                    <a:p>
                      <a:r>
                        <a:rPr lang="en-GB" sz="1000" b="0" dirty="0">
                          <a:effectLst/>
                          <a:latin typeface="Chevin Pro Medium" panose="020F0603030000060003" pitchFamily="34" charset="0"/>
                        </a:rPr>
                        <a:t>Fee charged for lost or stolen card</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tc>
                  <a:txBody>
                    <a:bodyPr/>
                    <a:lstStyle/>
                    <a:p>
                      <a:pPr algn="ctr"/>
                      <a:r>
                        <a:rPr lang="en-GB" sz="1000" b="0" dirty="0">
                          <a:effectLst/>
                          <a:latin typeface="Chevin Pro Medium" panose="020F0603030000060003" pitchFamily="34" charset="0"/>
                        </a:rPr>
                        <a:t>£15</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extLst>
                  <a:ext uri="{0D108BD9-81ED-4DB2-BD59-A6C34878D82A}">
                    <a16:rowId xmlns:a16="http://schemas.microsoft.com/office/drawing/2014/main" val="3573262030"/>
                  </a:ext>
                </a:extLst>
              </a:tr>
            </a:tbl>
          </a:graphicData>
        </a:graphic>
      </p:graphicFrame>
    </p:spTree>
    <p:extLst>
      <p:ext uri="{BB962C8B-B14F-4D97-AF65-F5344CB8AC3E}">
        <p14:creationId xmlns:p14="http://schemas.microsoft.com/office/powerpoint/2010/main" val="3849292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up)">
                                      <p:cBhvr>
                                        <p:cTn id="7" dur="500"/>
                                        <p:tgtEl>
                                          <p:spTgt spid="4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left)">
                                      <p:cBhvr>
                                        <p:cTn id="1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p:cNvSpPr/>
          <p:nvPr/>
        </p:nvSpPr>
        <p:spPr>
          <a:xfrm>
            <a:off x="3916773" y="2626782"/>
            <a:ext cx="1499382" cy="1681101"/>
          </a:xfrm>
          <a:prstGeom prst="rect">
            <a:avLst/>
          </a:prstGeom>
        </p:spPr>
        <p:txBody>
          <a:bodyPr wrap="square">
            <a:spAutoFit/>
          </a:bodyPr>
          <a:lstStyle/>
          <a:p>
            <a:pPr algn="ctr">
              <a:lnSpc>
                <a:spcPct val="150000"/>
              </a:lnSpc>
            </a:pPr>
            <a:r>
              <a:rPr lang="en-US" sz="1000" dirty="0">
                <a:solidFill>
                  <a:srgbClr val="54274E"/>
                </a:solidFill>
                <a:latin typeface="Chevin Pro Medium" panose="020F0603030000060003" pitchFamily="34" charset="0"/>
                <a:ea typeface="Adobe Fan Heiti Std B" panose="020B0700000000000000" pitchFamily="34" charset="-128"/>
              </a:rPr>
              <a:t>know that the PDP means drivers are appropriately trained; where appropriate complements terminals’ competence assurance systems</a:t>
            </a:r>
          </a:p>
        </p:txBody>
      </p:sp>
      <p:sp>
        <p:nvSpPr>
          <p:cNvPr id="63" name="Rectangle 62"/>
          <p:cNvSpPr/>
          <p:nvPr/>
        </p:nvSpPr>
        <p:spPr>
          <a:xfrm>
            <a:off x="5510219" y="2626782"/>
            <a:ext cx="1499382" cy="988604"/>
          </a:xfrm>
          <a:prstGeom prst="rect">
            <a:avLst/>
          </a:prstGeom>
        </p:spPr>
        <p:txBody>
          <a:bodyPr wrap="square">
            <a:spAutoFit/>
          </a:bodyPr>
          <a:lstStyle/>
          <a:p>
            <a:pPr algn="ctr">
              <a:lnSpc>
                <a:spcPct val="150000"/>
              </a:lnSpc>
            </a:pPr>
            <a:r>
              <a:rPr lang="en-US" sz="1000" dirty="0">
                <a:solidFill>
                  <a:srgbClr val="54274E"/>
                </a:solidFill>
                <a:latin typeface="Chevin Pro Medium" panose="020F0603030000060003" pitchFamily="34" charset="0"/>
                <a:ea typeface="Adobe Fan Heiti Std B" panose="020B0700000000000000" pitchFamily="34" charset="-128"/>
              </a:rPr>
              <a:t>clear syllabus and strong PDP accreditation and assessment process</a:t>
            </a:r>
          </a:p>
        </p:txBody>
      </p:sp>
      <p:sp>
        <p:nvSpPr>
          <p:cNvPr id="64" name="Rectangle 63"/>
          <p:cNvSpPr/>
          <p:nvPr/>
        </p:nvSpPr>
        <p:spPr>
          <a:xfrm>
            <a:off x="7108497" y="2626419"/>
            <a:ext cx="1499382" cy="1681101"/>
          </a:xfrm>
          <a:prstGeom prst="rect">
            <a:avLst/>
          </a:prstGeom>
        </p:spPr>
        <p:txBody>
          <a:bodyPr wrap="square">
            <a:spAutoFit/>
          </a:bodyPr>
          <a:lstStyle/>
          <a:p>
            <a:pPr algn="ctr">
              <a:lnSpc>
                <a:spcPct val="150000"/>
              </a:lnSpc>
            </a:pPr>
            <a:r>
              <a:rPr lang="en-US" sz="1000" dirty="0">
                <a:solidFill>
                  <a:srgbClr val="54274E"/>
                </a:solidFill>
                <a:latin typeface="Chevin Pro Medium" panose="020F0603030000060003" pitchFamily="34" charset="0"/>
                <a:ea typeface="Adobe Fan Heiti Std B" panose="020B0700000000000000" pitchFamily="34" charset="-128"/>
              </a:rPr>
              <a:t>reputational improvement, maintaining high standards in training and safety, industry providing its own pro-active code of practice</a:t>
            </a:r>
          </a:p>
        </p:txBody>
      </p:sp>
      <p:sp>
        <p:nvSpPr>
          <p:cNvPr id="68" name="TextBox 67"/>
          <p:cNvSpPr txBox="1"/>
          <p:nvPr/>
        </p:nvSpPr>
        <p:spPr>
          <a:xfrm>
            <a:off x="702658" y="631291"/>
            <a:ext cx="3526829" cy="830997"/>
          </a:xfrm>
          <a:prstGeom prst="rect">
            <a:avLst/>
          </a:prstGeom>
          <a:noFill/>
        </p:spPr>
        <p:txBody>
          <a:bodyPr wrap="square" rtlCol="0">
            <a:spAutoFit/>
          </a:bodyPr>
          <a:lstStyle/>
          <a:p>
            <a:r>
              <a:rPr lang="id-ID" sz="2400" dirty="0">
                <a:solidFill>
                  <a:schemeClr val="tx2"/>
                </a:solidFill>
                <a:latin typeface="Chevin Pro Medium" panose="020F0603030000060003" pitchFamily="34" charset="0"/>
              </a:rPr>
              <a:t>IN SUMMARY</a:t>
            </a:r>
          </a:p>
          <a:p>
            <a:r>
              <a:rPr lang="id-ID" sz="2400" b="1" dirty="0">
                <a:solidFill>
                  <a:srgbClr val="54274E"/>
                </a:solidFill>
                <a:latin typeface="Chevin Pro Medium" panose="020F0603030000060003" pitchFamily="34" charset="0"/>
              </a:rPr>
              <a:t>BENEFITS OF THE PDP</a:t>
            </a:r>
            <a:endParaRPr lang="id-ID" sz="1013" b="1" dirty="0">
              <a:solidFill>
                <a:srgbClr val="54274E"/>
              </a:solidFill>
              <a:latin typeface="Chevin Pro Medium" panose="020F0603030000060003" pitchFamily="34" charset="0"/>
            </a:endParaRPr>
          </a:p>
        </p:txBody>
      </p:sp>
      <p:cxnSp>
        <p:nvCxnSpPr>
          <p:cNvPr id="69" name="Straight Connector 68"/>
          <p:cNvCxnSpPr/>
          <p:nvPr/>
        </p:nvCxnSpPr>
        <p:spPr>
          <a:xfrm>
            <a:off x="788865" y="1471148"/>
            <a:ext cx="707338" cy="0"/>
          </a:xfrm>
          <a:prstGeom prst="line">
            <a:avLst/>
          </a:prstGeom>
          <a:ln w="57150">
            <a:solidFill>
              <a:srgbClr val="54274E"/>
            </a:solidFill>
          </a:ln>
        </p:spPr>
        <p:style>
          <a:lnRef idx="1">
            <a:schemeClr val="accent1"/>
          </a:lnRef>
          <a:fillRef idx="0">
            <a:schemeClr val="accent1"/>
          </a:fillRef>
          <a:effectRef idx="0">
            <a:schemeClr val="accent1"/>
          </a:effectRef>
          <a:fontRef idx="minor">
            <a:schemeClr val="tx1"/>
          </a:fontRef>
        </p:style>
      </p:cxnSp>
      <p:grpSp>
        <p:nvGrpSpPr>
          <p:cNvPr id="50" name="Group 49"/>
          <p:cNvGrpSpPr/>
          <p:nvPr/>
        </p:nvGrpSpPr>
        <p:grpSpPr>
          <a:xfrm>
            <a:off x="7156983" y="1691298"/>
            <a:ext cx="1402414" cy="1351003"/>
            <a:chOff x="9542642" y="2717912"/>
            <a:chExt cx="1869885" cy="1801337"/>
          </a:xfrm>
          <a:solidFill>
            <a:schemeClr val="tx2">
              <a:lumMod val="40000"/>
              <a:lumOff val="60000"/>
            </a:schemeClr>
          </a:solidFill>
        </p:grpSpPr>
        <p:sp>
          <p:nvSpPr>
            <p:cNvPr id="42" name="Flowchart: Off-page Connector 41"/>
            <p:cNvSpPr/>
            <p:nvPr/>
          </p:nvSpPr>
          <p:spPr>
            <a:xfrm>
              <a:off x="9542642" y="2717912"/>
              <a:ext cx="1869885" cy="1073426"/>
            </a:xfrm>
            <a:prstGeom prst="flowChartOffpageConnec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endParaRPr>
            </a:p>
          </p:txBody>
        </p:sp>
        <p:sp>
          <p:nvSpPr>
            <p:cNvPr id="48" name="TextBox 47"/>
            <p:cNvSpPr txBox="1"/>
            <p:nvPr/>
          </p:nvSpPr>
          <p:spPr>
            <a:xfrm>
              <a:off x="9954794" y="2817277"/>
              <a:ext cx="1045585" cy="338555"/>
            </a:xfrm>
            <a:prstGeom prst="rect">
              <a:avLst/>
            </a:prstGeom>
            <a:grpFill/>
          </p:spPr>
          <p:txBody>
            <a:bodyPr wrap="none" rtlCol="0">
              <a:spAutoFit/>
            </a:bodyPr>
            <a:lstStyle/>
            <a:p>
              <a:pPr algn="ctr"/>
              <a:r>
                <a:rPr lang="id-ID" sz="1050" dirty="0">
                  <a:solidFill>
                    <a:schemeClr val="bg1"/>
                  </a:solidFill>
                  <a:latin typeface="Chevin Pro Medium" panose="020F0603030000060003" pitchFamily="34" charset="0"/>
                  <a:ea typeface="Adobe Fan Heiti Std B" panose="020B0700000000000000" pitchFamily="34" charset="-128"/>
                </a:rPr>
                <a:t>INDUSTRY</a:t>
              </a:r>
              <a:endParaRPr lang="en-US" sz="1050" dirty="0">
                <a:solidFill>
                  <a:schemeClr val="bg1"/>
                </a:solidFill>
                <a:latin typeface="Chevin Pro Medium" panose="020F0603030000060003" pitchFamily="34" charset="0"/>
                <a:ea typeface="Adobe Fan Heiti Std B" panose="020B0700000000000000" pitchFamily="34" charset="-128"/>
              </a:endParaRPr>
            </a:p>
          </p:txBody>
        </p:sp>
        <p:grpSp>
          <p:nvGrpSpPr>
            <p:cNvPr id="71" name="Group 1136"/>
            <p:cNvGrpSpPr>
              <a:grpSpLocks noChangeAspect="1"/>
            </p:cNvGrpSpPr>
            <p:nvPr/>
          </p:nvGrpSpPr>
          <p:grpSpPr bwMode="auto">
            <a:xfrm>
              <a:off x="10460833" y="4465649"/>
              <a:ext cx="34102" cy="53600"/>
              <a:chOff x="3641" y="2153"/>
              <a:chExt cx="404" cy="635"/>
            </a:xfrm>
            <a:grpFill/>
          </p:grpSpPr>
          <p:sp>
            <p:nvSpPr>
              <p:cNvPr id="72" name="Freeform 1138"/>
              <p:cNvSpPr>
                <a:spLocks/>
              </p:cNvSpPr>
              <p:nvPr/>
            </p:nvSpPr>
            <p:spPr bwMode="auto">
              <a:xfrm>
                <a:off x="3897" y="2545"/>
                <a:ext cx="148" cy="243"/>
              </a:xfrm>
              <a:custGeom>
                <a:avLst/>
                <a:gdLst>
                  <a:gd name="T0" fmla="*/ 0 w 298"/>
                  <a:gd name="T1" fmla="*/ 0 h 487"/>
                  <a:gd name="T2" fmla="*/ 63 w 298"/>
                  <a:gd name="T3" fmla="*/ 17 h 487"/>
                  <a:gd name="T4" fmla="*/ 124 w 298"/>
                  <a:gd name="T5" fmla="*/ 38 h 487"/>
                  <a:gd name="T6" fmla="*/ 184 w 298"/>
                  <a:gd name="T7" fmla="*/ 65 h 487"/>
                  <a:gd name="T8" fmla="*/ 210 w 298"/>
                  <a:gd name="T9" fmla="*/ 80 h 487"/>
                  <a:gd name="T10" fmla="*/ 235 w 298"/>
                  <a:gd name="T11" fmla="*/ 96 h 487"/>
                  <a:gd name="T12" fmla="*/ 257 w 298"/>
                  <a:gd name="T13" fmla="*/ 118 h 487"/>
                  <a:gd name="T14" fmla="*/ 273 w 298"/>
                  <a:gd name="T15" fmla="*/ 139 h 487"/>
                  <a:gd name="T16" fmla="*/ 285 w 298"/>
                  <a:gd name="T17" fmla="*/ 164 h 487"/>
                  <a:gd name="T18" fmla="*/ 293 w 298"/>
                  <a:gd name="T19" fmla="*/ 191 h 487"/>
                  <a:gd name="T20" fmla="*/ 298 w 298"/>
                  <a:gd name="T21" fmla="*/ 229 h 487"/>
                  <a:gd name="T22" fmla="*/ 296 w 298"/>
                  <a:gd name="T23" fmla="*/ 268 h 487"/>
                  <a:gd name="T24" fmla="*/ 288 w 298"/>
                  <a:gd name="T25" fmla="*/ 306 h 487"/>
                  <a:gd name="T26" fmla="*/ 271 w 298"/>
                  <a:gd name="T27" fmla="*/ 343 h 487"/>
                  <a:gd name="T28" fmla="*/ 250 w 298"/>
                  <a:gd name="T29" fmla="*/ 376 h 487"/>
                  <a:gd name="T30" fmla="*/ 222 w 298"/>
                  <a:gd name="T31" fmla="*/ 404 h 487"/>
                  <a:gd name="T32" fmla="*/ 189 w 298"/>
                  <a:gd name="T33" fmla="*/ 427 h 487"/>
                  <a:gd name="T34" fmla="*/ 154 w 298"/>
                  <a:gd name="T35" fmla="*/ 445 h 487"/>
                  <a:gd name="T36" fmla="*/ 116 w 298"/>
                  <a:gd name="T37" fmla="*/ 460 h 487"/>
                  <a:gd name="T38" fmla="*/ 78 w 298"/>
                  <a:gd name="T39" fmla="*/ 472 h 487"/>
                  <a:gd name="T40" fmla="*/ 38 w 298"/>
                  <a:gd name="T41" fmla="*/ 480 h 487"/>
                  <a:gd name="T42" fmla="*/ 0 w 298"/>
                  <a:gd name="T43" fmla="*/ 487 h 487"/>
                  <a:gd name="T44" fmla="*/ 0 w 298"/>
                  <a:gd name="T45" fmla="*/ 0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8" h="487">
                    <a:moveTo>
                      <a:pt x="0" y="0"/>
                    </a:moveTo>
                    <a:lnTo>
                      <a:pt x="63" y="17"/>
                    </a:lnTo>
                    <a:lnTo>
                      <a:pt x="124" y="38"/>
                    </a:lnTo>
                    <a:lnTo>
                      <a:pt x="184" y="65"/>
                    </a:lnTo>
                    <a:lnTo>
                      <a:pt x="210" y="80"/>
                    </a:lnTo>
                    <a:lnTo>
                      <a:pt x="235" y="96"/>
                    </a:lnTo>
                    <a:lnTo>
                      <a:pt x="257" y="118"/>
                    </a:lnTo>
                    <a:lnTo>
                      <a:pt x="273" y="139"/>
                    </a:lnTo>
                    <a:lnTo>
                      <a:pt x="285" y="164"/>
                    </a:lnTo>
                    <a:lnTo>
                      <a:pt x="293" y="191"/>
                    </a:lnTo>
                    <a:lnTo>
                      <a:pt x="298" y="229"/>
                    </a:lnTo>
                    <a:lnTo>
                      <a:pt x="296" y="268"/>
                    </a:lnTo>
                    <a:lnTo>
                      <a:pt x="288" y="306"/>
                    </a:lnTo>
                    <a:lnTo>
                      <a:pt x="271" y="343"/>
                    </a:lnTo>
                    <a:lnTo>
                      <a:pt x="250" y="376"/>
                    </a:lnTo>
                    <a:lnTo>
                      <a:pt x="222" y="404"/>
                    </a:lnTo>
                    <a:lnTo>
                      <a:pt x="189" y="427"/>
                    </a:lnTo>
                    <a:lnTo>
                      <a:pt x="154" y="445"/>
                    </a:lnTo>
                    <a:lnTo>
                      <a:pt x="116" y="460"/>
                    </a:lnTo>
                    <a:lnTo>
                      <a:pt x="78" y="472"/>
                    </a:lnTo>
                    <a:lnTo>
                      <a:pt x="38" y="480"/>
                    </a:lnTo>
                    <a:lnTo>
                      <a:pt x="0" y="487"/>
                    </a:lnTo>
                    <a:lnTo>
                      <a:pt x="0"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p>
            </p:txBody>
          </p:sp>
          <p:sp>
            <p:nvSpPr>
              <p:cNvPr id="73" name="Freeform 1139"/>
              <p:cNvSpPr>
                <a:spLocks/>
              </p:cNvSpPr>
              <p:nvPr/>
            </p:nvSpPr>
            <p:spPr bwMode="auto">
              <a:xfrm>
                <a:off x="3641" y="2153"/>
                <a:ext cx="122" cy="221"/>
              </a:xfrm>
              <a:custGeom>
                <a:avLst/>
                <a:gdLst>
                  <a:gd name="T0" fmla="*/ 243 w 243"/>
                  <a:gd name="T1" fmla="*/ 0 h 442"/>
                  <a:gd name="T2" fmla="*/ 243 w 243"/>
                  <a:gd name="T3" fmla="*/ 442 h 442"/>
                  <a:gd name="T4" fmla="*/ 199 w 243"/>
                  <a:gd name="T5" fmla="*/ 427 h 442"/>
                  <a:gd name="T6" fmla="*/ 157 w 243"/>
                  <a:gd name="T7" fmla="*/ 412 h 442"/>
                  <a:gd name="T8" fmla="*/ 113 w 243"/>
                  <a:gd name="T9" fmla="*/ 390 h 442"/>
                  <a:gd name="T10" fmla="*/ 70 w 243"/>
                  <a:gd name="T11" fmla="*/ 365 h 442"/>
                  <a:gd name="T12" fmla="*/ 47 w 243"/>
                  <a:gd name="T13" fmla="*/ 347 h 442"/>
                  <a:gd name="T14" fmla="*/ 27 w 243"/>
                  <a:gd name="T15" fmla="*/ 327 h 442"/>
                  <a:gd name="T16" fmla="*/ 12 w 243"/>
                  <a:gd name="T17" fmla="*/ 301 h 442"/>
                  <a:gd name="T18" fmla="*/ 4 w 243"/>
                  <a:gd name="T19" fmla="*/ 271 h 442"/>
                  <a:gd name="T20" fmla="*/ 0 w 243"/>
                  <a:gd name="T21" fmla="*/ 238 h 442"/>
                  <a:gd name="T22" fmla="*/ 0 w 243"/>
                  <a:gd name="T23" fmla="*/ 207 h 442"/>
                  <a:gd name="T24" fmla="*/ 7 w 243"/>
                  <a:gd name="T25" fmla="*/ 177 h 442"/>
                  <a:gd name="T26" fmla="*/ 17 w 243"/>
                  <a:gd name="T27" fmla="*/ 147 h 442"/>
                  <a:gd name="T28" fmla="*/ 33 w 243"/>
                  <a:gd name="T29" fmla="*/ 121 h 442"/>
                  <a:gd name="T30" fmla="*/ 58 w 243"/>
                  <a:gd name="T31" fmla="*/ 89 h 442"/>
                  <a:gd name="T32" fmla="*/ 91 w 243"/>
                  <a:gd name="T33" fmla="*/ 63 h 442"/>
                  <a:gd name="T34" fmla="*/ 126 w 243"/>
                  <a:gd name="T35" fmla="*/ 41 h 442"/>
                  <a:gd name="T36" fmla="*/ 164 w 243"/>
                  <a:gd name="T37" fmla="*/ 23 h 442"/>
                  <a:gd name="T38" fmla="*/ 204 w 243"/>
                  <a:gd name="T39" fmla="*/ 10 h 442"/>
                  <a:gd name="T40" fmla="*/ 243 w 243"/>
                  <a:gd name="T41" fmla="*/ 0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3" h="442">
                    <a:moveTo>
                      <a:pt x="243" y="0"/>
                    </a:moveTo>
                    <a:lnTo>
                      <a:pt x="243" y="442"/>
                    </a:lnTo>
                    <a:lnTo>
                      <a:pt x="199" y="427"/>
                    </a:lnTo>
                    <a:lnTo>
                      <a:pt x="157" y="412"/>
                    </a:lnTo>
                    <a:lnTo>
                      <a:pt x="113" y="390"/>
                    </a:lnTo>
                    <a:lnTo>
                      <a:pt x="70" y="365"/>
                    </a:lnTo>
                    <a:lnTo>
                      <a:pt x="47" y="347"/>
                    </a:lnTo>
                    <a:lnTo>
                      <a:pt x="27" y="327"/>
                    </a:lnTo>
                    <a:lnTo>
                      <a:pt x="12" y="301"/>
                    </a:lnTo>
                    <a:lnTo>
                      <a:pt x="4" y="271"/>
                    </a:lnTo>
                    <a:lnTo>
                      <a:pt x="0" y="238"/>
                    </a:lnTo>
                    <a:lnTo>
                      <a:pt x="0" y="207"/>
                    </a:lnTo>
                    <a:lnTo>
                      <a:pt x="7" y="177"/>
                    </a:lnTo>
                    <a:lnTo>
                      <a:pt x="17" y="147"/>
                    </a:lnTo>
                    <a:lnTo>
                      <a:pt x="33" y="121"/>
                    </a:lnTo>
                    <a:lnTo>
                      <a:pt x="58" y="89"/>
                    </a:lnTo>
                    <a:lnTo>
                      <a:pt x="91" y="63"/>
                    </a:lnTo>
                    <a:lnTo>
                      <a:pt x="126" y="41"/>
                    </a:lnTo>
                    <a:lnTo>
                      <a:pt x="164" y="23"/>
                    </a:lnTo>
                    <a:lnTo>
                      <a:pt x="204" y="10"/>
                    </a:lnTo>
                    <a:lnTo>
                      <a:pt x="243"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p>
            </p:txBody>
          </p:sp>
          <p:sp>
            <p:nvSpPr>
              <p:cNvPr id="75" name="Freeform 1141"/>
              <p:cNvSpPr>
                <a:spLocks/>
              </p:cNvSpPr>
              <p:nvPr/>
            </p:nvSpPr>
            <p:spPr bwMode="auto">
              <a:xfrm>
                <a:off x="4031" y="2718"/>
                <a:ext cx="0" cy="1"/>
              </a:xfrm>
              <a:custGeom>
                <a:avLst/>
                <a:gdLst>
                  <a:gd name="T0" fmla="*/ 2 w 2"/>
                  <a:gd name="T1" fmla="*/ 0 h 3"/>
                  <a:gd name="T2" fmla="*/ 2 w 2"/>
                  <a:gd name="T3" fmla="*/ 2 h 3"/>
                  <a:gd name="T4" fmla="*/ 0 w 2"/>
                  <a:gd name="T5" fmla="*/ 3 h 3"/>
                  <a:gd name="T6" fmla="*/ 2 w 2"/>
                  <a:gd name="T7" fmla="*/ 2 h 3"/>
                  <a:gd name="T8" fmla="*/ 2 w 2"/>
                  <a:gd name="T9" fmla="*/ 0 h 3"/>
                </a:gdLst>
                <a:ahLst/>
                <a:cxnLst>
                  <a:cxn ang="0">
                    <a:pos x="T0" y="T1"/>
                  </a:cxn>
                  <a:cxn ang="0">
                    <a:pos x="T2" y="T3"/>
                  </a:cxn>
                  <a:cxn ang="0">
                    <a:pos x="T4" y="T5"/>
                  </a:cxn>
                  <a:cxn ang="0">
                    <a:pos x="T6" y="T7"/>
                  </a:cxn>
                  <a:cxn ang="0">
                    <a:pos x="T8" y="T9"/>
                  </a:cxn>
                </a:cxnLst>
                <a:rect l="0" t="0" r="r" b="b"/>
                <a:pathLst>
                  <a:path w="2" h="3">
                    <a:moveTo>
                      <a:pt x="2" y="0"/>
                    </a:moveTo>
                    <a:lnTo>
                      <a:pt x="2" y="2"/>
                    </a:lnTo>
                    <a:lnTo>
                      <a:pt x="0" y="3"/>
                    </a:lnTo>
                    <a:lnTo>
                      <a:pt x="2" y="2"/>
                    </a:lnTo>
                    <a:lnTo>
                      <a:pt x="2"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p>
            </p:txBody>
          </p:sp>
        </p:grpSp>
      </p:grpSp>
      <p:grpSp>
        <p:nvGrpSpPr>
          <p:cNvPr id="3" name="Group 2"/>
          <p:cNvGrpSpPr/>
          <p:nvPr/>
        </p:nvGrpSpPr>
        <p:grpSpPr>
          <a:xfrm>
            <a:off x="3965259" y="1691297"/>
            <a:ext cx="1402414" cy="805070"/>
            <a:chOff x="5287010" y="2717912"/>
            <a:chExt cx="1869885" cy="1073426"/>
          </a:xfrm>
          <a:solidFill>
            <a:schemeClr val="tx2">
              <a:lumMod val="40000"/>
              <a:lumOff val="60000"/>
            </a:schemeClr>
          </a:solidFill>
        </p:grpSpPr>
        <p:sp>
          <p:nvSpPr>
            <p:cNvPr id="40" name="Flowchart: Off-page Connector 39"/>
            <p:cNvSpPr/>
            <p:nvPr/>
          </p:nvSpPr>
          <p:spPr>
            <a:xfrm>
              <a:off x="5287010" y="2717912"/>
              <a:ext cx="1869885" cy="1073426"/>
            </a:xfrm>
            <a:prstGeom prst="flowChartOffpageConnector">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44" name="TextBox 43"/>
            <p:cNvSpPr txBox="1"/>
            <p:nvPr/>
          </p:nvSpPr>
          <p:spPr>
            <a:xfrm>
              <a:off x="5639314" y="2817277"/>
              <a:ext cx="1165276" cy="338555"/>
            </a:xfrm>
            <a:prstGeom prst="rect">
              <a:avLst/>
            </a:prstGeom>
            <a:grpFill/>
          </p:spPr>
          <p:txBody>
            <a:bodyPr wrap="none" rtlCol="0">
              <a:spAutoFit/>
            </a:bodyPr>
            <a:lstStyle/>
            <a:p>
              <a:pPr algn="ctr"/>
              <a:r>
                <a:rPr lang="id-ID" sz="1050" dirty="0">
                  <a:solidFill>
                    <a:schemeClr val="bg1"/>
                  </a:solidFill>
                  <a:latin typeface="Chevin Pro Medium" panose="020F0603030000060003" pitchFamily="34" charset="0"/>
                  <a:ea typeface="Adobe Fan Heiti Std B" panose="020B0700000000000000" pitchFamily="34" charset="-128"/>
                </a:rPr>
                <a:t>TERMINALS</a:t>
              </a:r>
              <a:endParaRPr lang="en-US" sz="1050" dirty="0">
                <a:solidFill>
                  <a:schemeClr val="bg1"/>
                </a:solidFill>
                <a:latin typeface="Chevin Pro Medium" panose="020F0603030000060003" pitchFamily="34" charset="0"/>
                <a:ea typeface="Adobe Fan Heiti Std B" panose="020B0700000000000000" pitchFamily="34" charset="-128"/>
              </a:endParaRPr>
            </a:p>
          </p:txBody>
        </p:sp>
      </p:grpSp>
      <p:grpSp>
        <p:nvGrpSpPr>
          <p:cNvPr id="49" name="Group 48"/>
          <p:cNvGrpSpPr/>
          <p:nvPr/>
        </p:nvGrpSpPr>
        <p:grpSpPr>
          <a:xfrm>
            <a:off x="5558705" y="1691297"/>
            <a:ext cx="1402414" cy="805070"/>
            <a:chOff x="7411605" y="2717912"/>
            <a:chExt cx="1869885" cy="1073426"/>
          </a:xfrm>
          <a:solidFill>
            <a:schemeClr val="tx2">
              <a:lumMod val="40000"/>
              <a:lumOff val="60000"/>
            </a:schemeClr>
          </a:solidFill>
        </p:grpSpPr>
        <p:sp>
          <p:nvSpPr>
            <p:cNvPr id="41" name="Flowchart: Off-page Connector 40"/>
            <p:cNvSpPr/>
            <p:nvPr/>
          </p:nvSpPr>
          <p:spPr>
            <a:xfrm>
              <a:off x="7411605" y="2717912"/>
              <a:ext cx="1869885" cy="1073426"/>
            </a:xfrm>
            <a:prstGeom prst="flowChartOffpageConnector">
              <a:avLst/>
            </a:prstGeom>
            <a:solidFill>
              <a:srgbClr val="542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endParaRPr>
            </a:p>
          </p:txBody>
        </p:sp>
        <p:sp>
          <p:nvSpPr>
            <p:cNvPr id="46" name="TextBox 45"/>
            <p:cNvSpPr txBox="1"/>
            <p:nvPr/>
          </p:nvSpPr>
          <p:spPr>
            <a:xfrm>
              <a:off x="7424077" y="2817277"/>
              <a:ext cx="1844949" cy="338554"/>
            </a:xfrm>
            <a:prstGeom prst="rect">
              <a:avLst/>
            </a:prstGeom>
            <a:solidFill>
              <a:srgbClr val="54274E"/>
            </a:solidFill>
          </p:spPr>
          <p:txBody>
            <a:bodyPr wrap="none" rtlCol="0">
              <a:spAutoFit/>
            </a:bodyPr>
            <a:lstStyle/>
            <a:p>
              <a:pPr algn="ctr"/>
              <a:r>
                <a:rPr lang="id-ID" sz="1050" dirty="0">
                  <a:solidFill>
                    <a:schemeClr val="bg1"/>
                  </a:solidFill>
                  <a:latin typeface="Chevin Pro Medium" panose="020F0603030000060003" pitchFamily="34" charset="0"/>
                  <a:ea typeface="Adobe Fan Heiti Std B" panose="020B0700000000000000" pitchFamily="34" charset="-128"/>
                </a:rPr>
                <a:t>TREANING CENTRES</a:t>
              </a:r>
              <a:endParaRPr lang="en-US" sz="1050" dirty="0">
                <a:solidFill>
                  <a:schemeClr val="bg1"/>
                </a:solidFill>
                <a:latin typeface="Chevin Pro Medium" panose="020F0603030000060003" pitchFamily="34" charset="0"/>
                <a:ea typeface="Adobe Fan Heiti Std B" panose="020B0700000000000000" pitchFamily="34" charset="-128"/>
              </a:endParaRPr>
            </a:p>
          </p:txBody>
        </p:sp>
      </p:grpSp>
      <p:sp>
        <p:nvSpPr>
          <p:cNvPr id="82" name="Rectangle 81">
            <a:extLst>
              <a:ext uri="{FF2B5EF4-FFF2-40B4-BE49-F238E27FC236}">
                <a16:creationId xmlns:a16="http://schemas.microsoft.com/office/drawing/2014/main" id="{791A3566-24C5-2F4C-9ADE-3789AEDD5F6C}"/>
              </a:ext>
            </a:extLst>
          </p:cNvPr>
          <p:cNvSpPr/>
          <p:nvPr/>
        </p:nvSpPr>
        <p:spPr>
          <a:xfrm>
            <a:off x="717012" y="2626782"/>
            <a:ext cx="1499382" cy="757772"/>
          </a:xfrm>
          <a:prstGeom prst="rect">
            <a:avLst/>
          </a:prstGeom>
        </p:spPr>
        <p:txBody>
          <a:bodyPr wrap="square">
            <a:spAutoFit/>
          </a:bodyPr>
          <a:lstStyle/>
          <a:p>
            <a:pPr algn="ctr">
              <a:lnSpc>
                <a:spcPct val="150000"/>
              </a:lnSpc>
            </a:pPr>
            <a:r>
              <a:rPr lang="en-US" sz="1000" dirty="0">
                <a:solidFill>
                  <a:srgbClr val="54274E"/>
                </a:solidFill>
                <a:latin typeface="Chevin Pro Medium" panose="020F0603030000060003" pitchFamily="34" charset="0"/>
                <a:ea typeface="Adobe Fan Heiti Std B" panose="020B0700000000000000" pitchFamily="34" charset="-128"/>
              </a:rPr>
              <a:t>are consistently trained annually to a high standard</a:t>
            </a:r>
          </a:p>
        </p:txBody>
      </p:sp>
      <p:sp>
        <p:nvSpPr>
          <p:cNvPr id="83" name="Rectangle 82">
            <a:extLst>
              <a:ext uri="{FF2B5EF4-FFF2-40B4-BE49-F238E27FC236}">
                <a16:creationId xmlns:a16="http://schemas.microsoft.com/office/drawing/2014/main" id="{B616C027-8B57-6E43-9FCD-DA71FC59E78C}"/>
              </a:ext>
            </a:extLst>
          </p:cNvPr>
          <p:cNvSpPr/>
          <p:nvPr/>
        </p:nvSpPr>
        <p:spPr>
          <a:xfrm>
            <a:off x="2307396" y="2626782"/>
            <a:ext cx="1499382" cy="1681101"/>
          </a:xfrm>
          <a:prstGeom prst="rect">
            <a:avLst/>
          </a:prstGeom>
        </p:spPr>
        <p:txBody>
          <a:bodyPr wrap="square">
            <a:spAutoFit/>
          </a:bodyPr>
          <a:lstStyle/>
          <a:p>
            <a:pPr algn="ctr">
              <a:lnSpc>
                <a:spcPct val="150000"/>
              </a:lnSpc>
            </a:pPr>
            <a:r>
              <a:rPr lang="en-US" sz="1000" dirty="0">
                <a:solidFill>
                  <a:srgbClr val="54274E"/>
                </a:solidFill>
                <a:latin typeface="Chevin Pro Medium" panose="020F0603030000060003" pitchFamily="34" charset="0"/>
                <a:ea typeface="Adobe Fan Heiti Std B" panose="020B0700000000000000" pitchFamily="34" charset="-128"/>
              </a:rPr>
              <a:t>have a standard against which to train all drivers, whether training is delivered in-house or externally. Scheme is linked to ADR and to driver CPC</a:t>
            </a:r>
          </a:p>
        </p:txBody>
      </p:sp>
      <p:grpSp>
        <p:nvGrpSpPr>
          <p:cNvPr id="95" name="Group 94">
            <a:extLst>
              <a:ext uri="{FF2B5EF4-FFF2-40B4-BE49-F238E27FC236}">
                <a16:creationId xmlns:a16="http://schemas.microsoft.com/office/drawing/2014/main" id="{C65CD7B3-8C02-7F43-8BC0-68F380C8F3DC}"/>
              </a:ext>
            </a:extLst>
          </p:cNvPr>
          <p:cNvGrpSpPr/>
          <p:nvPr/>
        </p:nvGrpSpPr>
        <p:grpSpPr>
          <a:xfrm>
            <a:off x="762436" y="1691297"/>
            <a:ext cx="1402414" cy="805070"/>
            <a:chOff x="5287010" y="2717912"/>
            <a:chExt cx="1869885" cy="1073426"/>
          </a:xfrm>
        </p:grpSpPr>
        <p:sp>
          <p:nvSpPr>
            <p:cNvPr id="96" name="Flowchart: Off-page Connector 39">
              <a:extLst>
                <a:ext uri="{FF2B5EF4-FFF2-40B4-BE49-F238E27FC236}">
                  <a16:creationId xmlns:a16="http://schemas.microsoft.com/office/drawing/2014/main" id="{265E8FD6-B5A6-EE4E-B552-BB7AA02977B0}"/>
                </a:ext>
              </a:extLst>
            </p:cNvPr>
            <p:cNvSpPr/>
            <p:nvPr/>
          </p:nvSpPr>
          <p:spPr>
            <a:xfrm>
              <a:off x="5287010" y="2717912"/>
              <a:ext cx="1869885" cy="1073426"/>
            </a:xfrm>
            <a:prstGeom prst="flowChartOffpageConnector">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99" name="TextBox 98">
              <a:extLst>
                <a:ext uri="{FF2B5EF4-FFF2-40B4-BE49-F238E27FC236}">
                  <a16:creationId xmlns:a16="http://schemas.microsoft.com/office/drawing/2014/main" id="{AD510C4A-4F7B-AF41-8A89-91797966B144}"/>
                </a:ext>
              </a:extLst>
            </p:cNvPr>
            <p:cNvSpPr txBox="1"/>
            <p:nvPr/>
          </p:nvSpPr>
          <p:spPr>
            <a:xfrm>
              <a:off x="5755801" y="2817277"/>
              <a:ext cx="932307" cy="338555"/>
            </a:xfrm>
            <a:prstGeom prst="rect">
              <a:avLst/>
            </a:prstGeom>
            <a:noFill/>
          </p:spPr>
          <p:txBody>
            <a:bodyPr wrap="none" rtlCol="0">
              <a:spAutoFit/>
            </a:bodyPr>
            <a:lstStyle/>
            <a:p>
              <a:pPr algn="ctr"/>
              <a:r>
                <a:rPr lang="id-ID" sz="1050" dirty="0">
                  <a:solidFill>
                    <a:schemeClr val="bg1"/>
                  </a:solidFill>
                  <a:latin typeface="Chevin Pro Medium" panose="020F0603030000060003" pitchFamily="34" charset="0"/>
                  <a:ea typeface="Adobe Fan Heiti Std B" panose="020B0700000000000000" pitchFamily="34" charset="-128"/>
                </a:rPr>
                <a:t>DRIVERS</a:t>
              </a:r>
              <a:endParaRPr lang="en-US" sz="1050" dirty="0">
                <a:solidFill>
                  <a:schemeClr val="bg1"/>
                </a:solidFill>
                <a:latin typeface="Chevin Pro Medium" panose="020F0603030000060003" pitchFamily="34" charset="0"/>
                <a:ea typeface="Adobe Fan Heiti Std B" panose="020B0700000000000000" pitchFamily="34" charset="-128"/>
              </a:endParaRPr>
            </a:p>
          </p:txBody>
        </p:sp>
      </p:grpSp>
      <p:grpSp>
        <p:nvGrpSpPr>
          <p:cNvPr id="105" name="Group 104">
            <a:extLst>
              <a:ext uri="{FF2B5EF4-FFF2-40B4-BE49-F238E27FC236}">
                <a16:creationId xmlns:a16="http://schemas.microsoft.com/office/drawing/2014/main" id="{BE67DF6E-FA86-E344-A481-E3F62E232D3A}"/>
              </a:ext>
            </a:extLst>
          </p:cNvPr>
          <p:cNvGrpSpPr/>
          <p:nvPr/>
        </p:nvGrpSpPr>
        <p:grpSpPr>
          <a:xfrm>
            <a:off x="2355882" y="1691297"/>
            <a:ext cx="1402414" cy="805070"/>
            <a:chOff x="7411605" y="2717912"/>
            <a:chExt cx="1869885" cy="1073426"/>
          </a:xfrm>
        </p:grpSpPr>
        <p:sp>
          <p:nvSpPr>
            <p:cNvPr id="106" name="Flowchart: Off-page Connector 40">
              <a:extLst>
                <a:ext uri="{FF2B5EF4-FFF2-40B4-BE49-F238E27FC236}">
                  <a16:creationId xmlns:a16="http://schemas.microsoft.com/office/drawing/2014/main" id="{D07CD193-A7CD-3B44-8210-F2F7FAADC259}"/>
                </a:ext>
              </a:extLst>
            </p:cNvPr>
            <p:cNvSpPr/>
            <p:nvPr/>
          </p:nvSpPr>
          <p:spPr>
            <a:xfrm>
              <a:off x="7411605" y="2717912"/>
              <a:ext cx="1869885" cy="1073426"/>
            </a:xfrm>
            <a:prstGeom prst="flowChartOffpageConnector">
              <a:avLst/>
            </a:prstGeom>
            <a:solidFill>
              <a:srgbClr val="542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endParaRPr>
            </a:p>
          </p:txBody>
        </p:sp>
        <p:sp>
          <p:nvSpPr>
            <p:cNvPr id="108" name="TextBox 107">
              <a:extLst>
                <a:ext uri="{FF2B5EF4-FFF2-40B4-BE49-F238E27FC236}">
                  <a16:creationId xmlns:a16="http://schemas.microsoft.com/office/drawing/2014/main" id="{231AD0EC-4ED6-084B-AFA2-714A76EEAF28}"/>
                </a:ext>
              </a:extLst>
            </p:cNvPr>
            <p:cNvSpPr txBox="1"/>
            <p:nvPr/>
          </p:nvSpPr>
          <p:spPr>
            <a:xfrm>
              <a:off x="7744677" y="2817277"/>
              <a:ext cx="1203749" cy="338554"/>
            </a:xfrm>
            <a:prstGeom prst="rect">
              <a:avLst/>
            </a:prstGeom>
            <a:noFill/>
          </p:spPr>
          <p:txBody>
            <a:bodyPr wrap="none" rtlCol="0">
              <a:spAutoFit/>
            </a:bodyPr>
            <a:lstStyle/>
            <a:p>
              <a:pPr algn="ctr"/>
              <a:r>
                <a:rPr lang="id-ID" sz="1050" dirty="0">
                  <a:solidFill>
                    <a:schemeClr val="bg1"/>
                  </a:solidFill>
                  <a:latin typeface="Chevin Pro Medium" panose="020F0603030000060003" pitchFamily="34" charset="0"/>
                  <a:ea typeface="Adobe Fan Heiti Std B" panose="020B0700000000000000" pitchFamily="34" charset="-128"/>
                </a:rPr>
                <a:t>EMPLOYERS</a:t>
              </a:r>
              <a:endParaRPr lang="en-US" sz="1050" dirty="0">
                <a:solidFill>
                  <a:schemeClr val="bg1"/>
                </a:solidFill>
                <a:latin typeface="Chevin Pro Medium" panose="020F0603030000060003" pitchFamily="34" charset="0"/>
                <a:ea typeface="Adobe Fan Heiti Std B" panose="020B0700000000000000" pitchFamily="34" charset="-128"/>
              </a:endParaRPr>
            </a:p>
          </p:txBody>
        </p:sp>
      </p:grpSp>
    </p:spTree>
    <p:extLst>
      <p:ext uri="{BB962C8B-B14F-4D97-AF65-F5344CB8AC3E}">
        <p14:creationId xmlns:p14="http://schemas.microsoft.com/office/powerpoint/2010/main" val="3468638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up)">
                                      <p:cBhvr>
                                        <p:cTn id="7" dur="500"/>
                                        <p:tgtEl>
                                          <p:spTgt spid="6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9"/>
                                        </p:tgtEl>
                                        <p:attrNameLst>
                                          <p:attrName>style.visibility</p:attrName>
                                        </p:attrNameLst>
                                      </p:cBhvr>
                                      <p:to>
                                        <p:strVal val="visible"/>
                                      </p:to>
                                    </p:set>
                                    <p:animEffect transition="in" filter="wipe(left)">
                                      <p:cBhvr>
                                        <p:cTn id="11" dur="500"/>
                                        <p:tgtEl>
                                          <p:spTgt spid="69"/>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95"/>
                                        </p:tgtEl>
                                        <p:attrNameLst>
                                          <p:attrName>style.visibility</p:attrName>
                                        </p:attrNameLst>
                                      </p:cBhvr>
                                      <p:to>
                                        <p:strVal val="visible"/>
                                      </p:to>
                                    </p:set>
                                    <p:animEffect transition="in" filter="fade">
                                      <p:cBhvr>
                                        <p:cTn id="15" dur="500"/>
                                        <p:tgtEl>
                                          <p:spTgt spid="95"/>
                                        </p:tgtEl>
                                      </p:cBhvr>
                                    </p:animEffect>
                                    <p:anim calcmode="lin" valueType="num">
                                      <p:cBhvr>
                                        <p:cTn id="16" dur="500" fill="hold"/>
                                        <p:tgtEl>
                                          <p:spTgt spid="95"/>
                                        </p:tgtEl>
                                        <p:attrNameLst>
                                          <p:attrName>ppt_x</p:attrName>
                                        </p:attrNameLst>
                                      </p:cBhvr>
                                      <p:tavLst>
                                        <p:tav tm="0">
                                          <p:val>
                                            <p:strVal val="#ppt_x"/>
                                          </p:val>
                                        </p:tav>
                                        <p:tav tm="100000">
                                          <p:val>
                                            <p:strVal val="#ppt_x"/>
                                          </p:val>
                                        </p:tav>
                                      </p:tavLst>
                                    </p:anim>
                                    <p:anim calcmode="lin" valueType="num">
                                      <p:cBhvr>
                                        <p:cTn id="17" dur="500" fill="hold"/>
                                        <p:tgtEl>
                                          <p:spTgt spid="95"/>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82"/>
                                        </p:tgtEl>
                                        <p:attrNameLst>
                                          <p:attrName>style.visibility</p:attrName>
                                        </p:attrNameLst>
                                      </p:cBhvr>
                                      <p:to>
                                        <p:strVal val="visible"/>
                                      </p:to>
                                    </p:set>
                                    <p:animEffect transition="in" filter="wipe(up)">
                                      <p:cBhvr>
                                        <p:cTn id="21" dur="500"/>
                                        <p:tgtEl>
                                          <p:spTgt spid="82"/>
                                        </p:tgtEl>
                                      </p:cBhvr>
                                    </p:animEffect>
                                  </p:childTnLst>
                                </p:cTn>
                              </p:par>
                            </p:childTnLst>
                          </p:cTn>
                        </p:par>
                        <p:par>
                          <p:cTn id="22" fill="hold">
                            <p:stCondLst>
                              <p:cond delay="2000"/>
                            </p:stCondLst>
                            <p:childTnLst>
                              <p:par>
                                <p:cTn id="23" presetID="42" presetClass="entr" presetSubtype="0" fill="hold" nodeType="afterEffect">
                                  <p:stCondLst>
                                    <p:cond delay="0"/>
                                  </p:stCondLst>
                                  <p:childTnLst>
                                    <p:set>
                                      <p:cBhvr>
                                        <p:cTn id="24" dur="1" fill="hold">
                                          <p:stCondLst>
                                            <p:cond delay="0"/>
                                          </p:stCondLst>
                                        </p:cTn>
                                        <p:tgtEl>
                                          <p:spTgt spid="105"/>
                                        </p:tgtEl>
                                        <p:attrNameLst>
                                          <p:attrName>style.visibility</p:attrName>
                                        </p:attrNameLst>
                                      </p:cBhvr>
                                      <p:to>
                                        <p:strVal val="visible"/>
                                      </p:to>
                                    </p:set>
                                    <p:animEffect transition="in" filter="fade">
                                      <p:cBhvr>
                                        <p:cTn id="25" dur="500"/>
                                        <p:tgtEl>
                                          <p:spTgt spid="105"/>
                                        </p:tgtEl>
                                      </p:cBhvr>
                                    </p:animEffect>
                                    <p:anim calcmode="lin" valueType="num">
                                      <p:cBhvr>
                                        <p:cTn id="26" dur="500" fill="hold"/>
                                        <p:tgtEl>
                                          <p:spTgt spid="105"/>
                                        </p:tgtEl>
                                        <p:attrNameLst>
                                          <p:attrName>ppt_x</p:attrName>
                                        </p:attrNameLst>
                                      </p:cBhvr>
                                      <p:tavLst>
                                        <p:tav tm="0">
                                          <p:val>
                                            <p:strVal val="#ppt_x"/>
                                          </p:val>
                                        </p:tav>
                                        <p:tav tm="100000">
                                          <p:val>
                                            <p:strVal val="#ppt_x"/>
                                          </p:val>
                                        </p:tav>
                                      </p:tavLst>
                                    </p:anim>
                                    <p:anim calcmode="lin" valueType="num">
                                      <p:cBhvr>
                                        <p:cTn id="27" dur="500" fill="hold"/>
                                        <p:tgtEl>
                                          <p:spTgt spid="105"/>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wipe(up)">
                                      <p:cBhvr>
                                        <p:cTn id="31" dur="500"/>
                                        <p:tgtEl>
                                          <p:spTgt spid="83"/>
                                        </p:tgtEl>
                                      </p:cBhvr>
                                    </p:animEffect>
                                  </p:childTnLst>
                                </p:cTn>
                              </p:par>
                            </p:childTnLst>
                          </p:cTn>
                        </p:par>
                        <p:par>
                          <p:cTn id="32" fill="hold">
                            <p:stCondLst>
                              <p:cond delay="3000"/>
                            </p:stCondLst>
                            <p:childTnLst>
                              <p:par>
                                <p:cTn id="33" presetID="42" presetClass="entr" presetSubtype="0"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anim calcmode="lin" valueType="num">
                                      <p:cBhvr>
                                        <p:cTn id="36" dur="500" fill="hold"/>
                                        <p:tgtEl>
                                          <p:spTgt spid="3"/>
                                        </p:tgtEl>
                                        <p:attrNameLst>
                                          <p:attrName>ppt_x</p:attrName>
                                        </p:attrNameLst>
                                      </p:cBhvr>
                                      <p:tavLst>
                                        <p:tav tm="0">
                                          <p:val>
                                            <p:strVal val="#ppt_x"/>
                                          </p:val>
                                        </p:tav>
                                        <p:tav tm="100000">
                                          <p:val>
                                            <p:strVal val="#ppt_x"/>
                                          </p:val>
                                        </p:tav>
                                      </p:tavLst>
                                    </p:anim>
                                    <p:anim calcmode="lin" valueType="num">
                                      <p:cBhvr>
                                        <p:cTn id="37" dur="500" fill="hold"/>
                                        <p:tgtEl>
                                          <p:spTgt spid="3"/>
                                        </p:tgtEl>
                                        <p:attrNameLst>
                                          <p:attrName>ppt_y</p:attrName>
                                        </p:attrNameLst>
                                      </p:cBhvr>
                                      <p:tavLst>
                                        <p:tav tm="0">
                                          <p:val>
                                            <p:strVal val="#ppt_y+.1"/>
                                          </p:val>
                                        </p:tav>
                                        <p:tav tm="100000">
                                          <p:val>
                                            <p:strVal val="#ppt_y"/>
                                          </p:val>
                                        </p:tav>
                                      </p:tavLst>
                                    </p:anim>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62"/>
                                        </p:tgtEl>
                                        <p:attrNameLst>
                                          <p:attrName>style.visibility</p:attrName>
                                        </p:attrNameLst>
                                      </p:cBhvr>
                                      <p:to>
                                        <p:strVal val="visible"/>
                                      </p:to>
                                    </p:set>
                                    <p:animEffect transition="in" filter="wipe(up)">
                                      <p:cBhvr>
                                        <p:cTn id="41" dur="500"/>
                                        <p:tgtEl>
                                          <p:spTgt spid="62"/>
                                        </p:tgtEl>
                                      </p:cBhvr>
                                    </p:animEffect>
                                  </p:childTnLst>
                                </p:cTn>
                              </p:par>
                            </p:childTnLst>
                          </p:cTn>
                        </p:par>
                        <p:par>
                          <p:cTn id="42" fill="hold">
                            <p:stCondLst>
                              <p:cond delay="4000"/>
                            </p:stCondLst>
                            <p:childTnLst>
                              <p:par>
                                <p:cTn id="43" presetID="42" presetClass="entr" presetSubtype="0" fill="hold" nodeType="after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fade">
                                      <p:cBhvr>
                                        <p:cTn id="45" dur="500"/>
                                        <p:tgtEl>
                                          <p:spTgt spid="49"/>
                                        </p:tgtEl>
                                      </p:cBhvr>
                                    </p:animEffect>
                                    <p:anim calcmode="lin" valueType="num">
                                      <p:cBhvr>
                                        <p:cTn id="46" dur="500" fill="hold"/>
                                        <p:tgtEl>
                                          <p:spTgt spid="49"/>
                                        </p:tgtEl>
                                        <p:attrNameLst>
                                          <p:attrName>ppt_x</p:attrName>
                                        </p:attrNameLst>
                                      </p:cBhvr>
                                      <p:tavLst>
                                        <p:tav tm="0">
                                          <p:val>
                                            <p:strVal val="#ppt_x"/>
                                          </p:val>
                                        </p:tav>
                                        <p:tav tm="100000">
                                          <p:val>
                                            <p:strVal val="#ppt_x"/>
                                          </p:val>
                                        </p:tav>
                                      </p:tavLst>
                                    </p:anim>
                                    <p:anim calcmode="lin" valueType="num">
                                      <p:cBhvr>
                                        <p:cTn id="47" dur="500" fill="hold"/>
                                        <p:tgtEl>
                                          <p:spTgt spid="49"/>
                                        </p:tgtEl>
                                        <p:attrNameLst>
                                          <p:attrName>ppt_y</p:attrName>
                                        </p:attrNameLst>
                                      </p:cBhvr>
                                      <p:tavLst>
                                        <p:tav tm="0">
                                          <p:val>
                                            <p:strVal val="#ppt_y+.1"/>
                                          </p:val>
                                        </p:tav>
                                        <p:tav tm="100000">
                                          <p:val>
                                            <p:strVal val="#ppt_y"/>
                                          </p:val>
                                        </p:tav>
                                      </p:tavLst>
                                    </p:anim>
                                  </p:childTnLst>
                                </p:cTn>
                              </p:par>
                            </p:childTnLst>
                          </p:cTn>
                        </p:par>
                        <p:par>
                          <p:cTn id="48" fill="hold">
                            <p:stCondLst>
                              <p:cond delay="4500"/>
                            </p:stCondLst>
                            <p:childTnLst>
                              <p:par>
                                <p:cTn id="49" presetID="22" presetClass="entr" presetSubtype="1" fill="hold" grpId="0" nodeType="afterEffect">
                                  <p:stCondLst>
                                    <p:cond delay="0"/>
                                  </p:stCondLst>
                                  <p:childTnLst>
                                    <p:set>
                                      <p:cBhvr>
                                        <p:cTn id="50" dur="1" fill="hold">
                                          <p:stCondLst>
                                            <p:cond delay="0"/>
                                          </p:stCondLst>
                                        </p:cTn>
                                        <p:tgtEl>
                                          <p:spTgt spid="63"/>
                                        </p:tgtEl>
                                        <p:attrNameLst>
                                          <p:attrName>style.visibility</p:attrName>
                                        </p:attrNameLst>
                                      </p:cBhvr>
                                      <p:to>
                                        <p:strVal val="visible"/>
                                      </p:to>
                                    </p:set>
                                    <p:animEffect transition="in" filter="wipe(up)">
                                      <p:cBhvr>
                                        <p:cTn id="51" dur="500"/>
                                        <p:tgtEl>
                                          <p:spTgt spid="63"/>
                                        </p:tgtEl>
                                      </p:cBhvr>
                                    </p:animEffect>
                                  </p:childTnLst>
                                </p:cTn>
                              </p:par>
                            </p:childTnLst>
                          </p:cTn>
                        </p:par>
                        <p:par>
                          <p:cTn id="52" fill="hold">
                            <p:stCondLst>
                              <p:cond delay="5000"/>
                            </p:stCondLst>
                            <p:childTnLst>
                              <p:par>
                                <p:cTn id="53" presetID="42" presetClass="entr" presetSubtype="0" fill="hold" nodeType="afterEffect">
                                  <p:stCondLst>
                                    <p:cond delay="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anim calcmode="lin" valueType="num">
                                      <p:cBhvr>
                                        <p:cTn id="56" dur="500" fill="hold"/>
                                        <p:tgtEl>
                                          <p:spTgt spid="50"/>
                                        </p:tgtEl>
                                        <p:attrNameLst>
                                          <p:attrName>ppt_x</p:attrName>
                                        </p:attrNameLst>
                                      </p:cBhvr>
                                      <p:tavLst>
                                        <p:tav tm="0">
                                          <p:val>
                                            <p:strVal val="#ppt_x"/>
                                          </p:val>
                                        </p:tav>
                                        <p:tav tm="100000">
                                          <p:val>
                                            <p:strVal val="#ppt_x"/>
                                          </p:val>
                                        </p:tav>
                                      </p:tavLst>
                                    </p:anim>
                                    <p:anim calcmode="lin" valueType="num">
                                      <p:cBhvr>
                                        <p:cTn id="57" dur="500" fill="hold"/>
                                        <p:tgtEl>
                                          <p:spTgt spid="50"/>
                                        </p:tgtEl>
                                        <p:attrNameLst>
                                          <p:attrName>ppt_y</p:attrName>
                                        </p:attrNameLst>
                                      </p:cBhvr>
                                      <p:tavLst>
                                        <p:tav tm="0">
                                          <p:val>
                                            <p:strVal val="#ppt_y+.1"/>
                                          </p:val>
                                        </p:tav>
                                        <p:tav tm="100000">
                                          <p:val>
                                            <p:strVal val="#ppt_y"/>
                                          </p:val>
                                        </p:tav>
                                      </p:tavLst>
                                    </p:anim>
                                  </p:childTnLst>
                                </p:cTn>
                              </p:par>
                            </p:childTnLst>
                          </p:cTn>
                        </p:par>
                        <p:par>
                          <p:cTn id="58" fill="hold">
                            <p:stCondLst>
                              <p:cond delay="5500"/>
                            </p:stCondLst>
                            <p:childTnLst>
                              <p:par>
                                <p:cTn id="59" presetID="22" presetClass="entr" presetSubtype="1" fill="hold" grpId="0" nodeType="afterEffect">
                                  <p:stCondLst>
                                    <p:cond delay="0"/>
                                  </p:stCondLst>
                                  <p:childTnLst>
                                    <p:set>
                                      <p:cBhvr>
                                        <p:cTn id="60" dur="1" fill="hold">
                                          <p:stCondLst>
                                            <p:cond delay="0"/>
                                          </p:stCondLst>
                                        </p:cTn>
                                        <p:tgtEl>
                                          <p:spTgt spid="64"/>
                                        </p:tgtEl>
                                        <p:attrNameLst>
                                          <p:attrName>style.visibility</p:attrName>
                                        </p:attrNameLst>
                                      </p:cBhvr>
                                      <p:to>
                                        <p:strVal val="visible"/>
                                      </p:to>
                                    </p:set>
                                    <p:animEffect transition="in" filter="wipe(up)">
                                      <p:cBhvr>
                                        <p:cTn id="61"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P spid="64" grpId="0"/>
      <p:bldP spid="68" grpId="0"/>
      <p:bldP spid="82" grpId="0"/>
      <p:bldP spid="8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truck on the road&#10;&#10;Description automatically generated with low confidence">
            <a:extLst>
              <a:ext uri="{FF2B5EF4-FFF2-40B4-BE49-F238E27FC236}">
                <a16:creationId xmlns:a16="http://schemas.microsoft.com/office/drawing/2014/main" id="{C1B4DAC7-4BFD-864F-A337-90AE4DCB076D}"/>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347" r="3347"/>
          <a:stretch>
            <a:fillRect/>
          </a:stretch>
        </p:blipFill>
        <p:spPr/>
      </p:pic>
      <p:sp>
        <p:nvSpPr>
          <p:cNvPr id="9" name="Rectangle 8">
            <a:extLst>
              <a:ext uri="{FF2B5EF4-FFF2-40B4-BE49-F238E27FC236}">
                <a16:creationId xmlns:a16="http://schemas.microsoft.com/office/drawing/2014/main" id="{C00D9A3A-E537-BA40-B7B7-81AAABA7C34D}"/>
              </a:ext>
            </a:extLst>
          </p:cNvPr>
          <p:cNvSpPr/>
          <p:nvPr/>
        </p:nvSpPr>
        <p:spPr>
          <a:xfrm>
            <a:off x="787744" y="0"/>
            <a:ext cx="7562336" cy="4559643"/>
          </a:xfrm>
          <a:prstGeom prst="rect">
            <a:avLst/>
          </a:prstGeom>
          <a:solidFill>
            <a:srgbClr val="54274E">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7" name="TextBox 6"/>
          <p:cNvSpPr txBox="1"/>
          <p:nvPr/>
        </p:nvSpPr>
        <p:spPr>
          <a:xfrm>
            <a:off x="1256458" y="787287"/>
            <a:ext cx="3581356" cy="461665"/>
          </a:xfrm>
          <a:prstGeom prst="rect">
            <a:avLst/>
          </a:prstGeom>
          <a:noFill/>
        </p:spPr>
        <p:txBody>
          <a:bodyPr wrap="square" rtlCol="0">
            <a:spAutoFit/>
          </a:bodyPr>
          <a:lstStyle/>
          <a:p>
            <a:r>
              <a:rPr lang="en-GB" sz="2400" dirty="0">
                <a:solidFill>
                  <a:schemeClr val="bg1"/>
                </a:solidFill>
                <a:latin typeface="Chevin Pro Medium" panose="020F0603030000060003" pitchFamily="34" charset="0"/>
              </a:rPr>
              <a:t>FURTHER INFORMATION</a:t>
            </a:r>
            <a:endParaRPr lang="en-GB" sz="1013" b="1" dirty="0">
              <a:solidFill>
                <a:schemeClr val="bg1"/>
              </a:solidFill>
              <a:latin typeface="Chevin Pro Medium" panose="020F0603030000060003" pitchFamily="34" charset="0"/>
            </a:endParaRPr>
          </a:p>
        </p:txBody>
      </p:sp>
      <p:cxnSp>
        <p:nvCxnSpPr>
          <p:cNvPr id="8" name="Straight Connector 7"/>
          <p:cNvCxnSpPr/>
          <p:nvPr/>
        </p:nvCxnSpPr>
        <p:spPr>
          <a:xfrm>
            <a:off x="1347692" y="1322431"/>
            <a:ext cx="707338"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734FDDE4-E354-0D40-9A75-B77064F4FF35}"/>
              </a:ext>
            </a:extLst>
          </p:cNvPr>
          <p:cNvSpPr txBox="1"/>
          <p:nvPr/>
        </p:nvSpPr>
        <p:spPr>
          <a:xfrm>
            <a:off x="1283894" y="1600111"/>
            <a:ext cx="5334000" cy="276999"/>
          </a:xfrm>
          <a:prstGeom prst="rect">
            <a:avLst/>
          </a:prstGeom>
          <a:noFill/>
        </p:spPr>
        <p:txBody>
          <a:bodyPr wrap="square" rtlCol="0">
            <a:spAutoFit/>
          </a:bodyPr>
          <a:lstStyle/>
          <a:p>
            <a:r>
              <a:rPr lang="en-GB" sz="1200" spc="225" baseline="30000" dirty="0">
                <a:solidFill>
                  <a:schemeClr val="bg1"/>
                </a:solidFill>
                <a:latin typeface="Chevin Pro Medium" panose="020F0603030000060003" pitchFamily="34" charset="0"/>
              </a:rPr>
              <a:t>WWW.PDPPASSPORT.COM</a:t>
            </a:r>
            <a:endParaRPr lang="id-ID" sz="1200" spc="225" dirty="0">
              <a:solidFill>
                <a:schemeClr val="bg1"/>
              </a:solidFill>
              <a:latin typeface="Chevin Pro Medium" panose="020F0603030000060003" pitchFamily="34" charset="0"/>
            </a:endParaRPr>
          </a:p>
        </p:txBody>
      </p:sp>
      <p:pic>
        <p:nvPicPr>
          <p:cNvPr id="11" name="Picture 10">
            <a:extLst>
              <a:ext uri="{FF2B5EF4-FFF2-40B4-BE49-F238E27FC236}">
                <a16:creationId xmlns:a16="http://schemas.microsoft.com/office/drawing/2014/main" id="{B5964825-5558-D249-A3EA-AEC2F51A18D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47692" y="2054608"/>
            <a:ext cx="1581908" cy="685157"/>
          </a:xfrm>
          <a:prstGeom prst="rect">
            <a:avLst/>
          </a:prstGeom>
        </p:spPr>
      </p:pic>
      <p:sp>
        <p:nvSpPr>
          <p:cNvPr id="12" name="TextBox 11">
            <a:extLst>
              <a:ext uri="{FF2B5EF4-FFF2-40B4-BE49-F238E27FC236}">
                <a16:creationId xmlns:a16="http://schemas.microsoft.com/office/drawing/2014/main" id="{E7E4A29F-EA01-FC4F-A44A-A21110FF6E06}"/>
              </a:ext>
            </a:extLst>
          </p:cNvPr>
          <p:cNvSpPr txBox="1"/>
          <p:nvPr/>
        </p:nvSpPr>
        <p:spPr>
          <a:xfrm>
            <a:off x="1347692" y="3127891"/>
            <a:ext cx="4032382" cy="707886"/>
          </a:xfrm>
          <a:prstGeom prst="rect">
            <a:avLst/>
          </a:prstGeom>
          <a:noFill/>
        </p:spPr>
        <p:txBody>
          <a:bodyPr wrap="square" rtlCol="0">
            <a:spAutoFit/>
          </a:bodyPr>
          <a:lstStyle/>
          <a:p>
            <a:br>
              <a:rPr lang="en-GB" sz="1200" spc="225" baseline="30000" dirty="0">
                <a:solidFill>
                  <a:schemeClr val="bg1"/>
                </a:solidFill>
                <a:latin typeface="Chevin Pro Medium" panose="020F0603030000060003" pitchFamily="34" charset="0"/>
              </a:rPr>
            </a:br>
            <a:r>
              <a:rPr lang="en-GB" sz="1200" spc="225" baseline="30000" dirty="0">
                <a:solidFill>
                  <a:schemeClr val="bg1"/>
                </a:solidFill>
                <a:latin typeface="Chevin Pro Medium" panose="020F0603030000060003" pitchFamily="34" charset="0"/>
              </a:rPr>
              <a:t>SCHEME MANAGER (SQA) -PDPASSPORT@SQA.ORG.UK</a:t>
            </a:r>
          </a:p>
          <a:p>
            <a:r>
              <a:rPr lang="en-GB" sz="1200" spc="225" baseline="30000" dirty="0">
                <a:solidFill>
                  <a:schemeClr val="bg1"/>
                </a:solidFill>
                <a:latin typeface="Chevin Pro Medium" panose="020F0603030000060003" pitchFamily="34" charset="0"/>
              </a:rPr>
              <a:t>DFDF FACILITATOR</a:t>
            </a:r>
            <a:r>
              <a:rPr lang="en-GB" sz="1200" spc="225" dirty="0">
                <a:solidFill>
                  <a:schemeClr val="bg1"/>
                </a:solidFill>
                <a:latin typeface="Chevin Pro Medium" panose="020F0603030000060003" pitchFamily="34" charset="0"/>
              </a:rPr>
              <a:t> </a:t>
            </a:r>
            <a:r>
              <a:rPr lang="en-GB" sz="1200" spc="225" baseline="30000" dirty="0">
                <a:solidFill>
                  <a:schemeClr val="bg1"/>
                </a:solidFill>
                <a:latin typeface="Chevin Pro Medium" panose="020F0603030000060003" pitchFamily="34" charset="0"/>
              </a:rPr>
              <a:t>-JENNY.CLUCAS@COGENTSKILLS.COM</a:t>
            </a:r>
          </a:p>
          <a:p>
            <a:r>
              <a:rPr lang="en-GB" sz="1200" spc="225" baseline="30000" dirty="0">
                <a:solidFill>
                  <a:schemeClr val="bg1"/>
                </a:solidFill>
                <a:latin typeface="Chevin Pro Medium" panose="020F0603030000060003" pitchFamily="34" charset="0"/>
              </a:rPr>
              <a:t>DFDF CHAIR</a:t>
            </a:r>
            <a:r>
              <a:rPr lang="en-GB" sz="1200" spc="225" dirty="0">
                <a:solidFill>
                  <a:schemeClr val="bg1"/>
                </a:solidFill>
                <a:latin typeface="Chevin Pro Medium" panose="020F0603030000060003" pitchFamily="34" charset="0"/>
              </a:rPr>
              <a:t> </a:t>
            </a:r>
            <a:r>
              <a:rPr lang="en-GB" sz="1200" spc="225" baseline="30000" dirty="0">
                <a:solidFill>
                  <a:schemeClr val="bg1"/>
                </a:solidFill>
                <a:latin typeface="Chevin Pro Medium" panose="020F0603030000060003" pitchFamily="34" charset="0"/>
              </a:rPr>
              <a:t>-PETEROAKFORD@HOTMAIL.COM</a:t>
            </a:r>
          </a:p>
        </p:txBody>
      </p:sp>
      <p:sp>
        <p:nvSpPr>
          <p:cNvPr id="13" name="TextBox 12">
            <a:extLst>
              <a:ext uri="{FF2B5EF4-FFF2-40B4-BE49-F238E27FC236}">
                <a16:creationId xmlns:a16="http://schemas.microsoft.com/office/drawing/2014/main" id="{C8C1C457-4FD2-EB4F-AE33-2E942F9A0B7C}"/>
              </a:ext>
            </a:extLst>
          </p:cNvPr>
          <p:cNvSpPr txBox="1"/>
          <p:nvPr/>
        </p:nvSpPr>
        <p:spPr>
          <a:xfrm>
            <a:off x="1347692" y="3813762"/>
            <a:ext cx="7002388" cy="584775"/>
          </a:xfrm>
          <a:prstGeom prst="rect">
            <a:avLst/>
          </a:prstGeom>
          <a:noFill/>
        </p:spPr>
        <p:txBody>
          <a:bodyPr wrap="square" rtlCol="0">
            <a:spAutoFit/>
          </a:bodyPr>
          <a:lstStyle/>
          <a:p>
            <a:br>
              <a:rPr lang="en-GB" sz="1200" spc="225" baseline="30000" dirty="0">
                <a:solidFill>
                  <a:schemeClr val="bg1"/>
                </a:solidFill>
                <a:latin typeface="Chevin Pro Medium" panose="020F0603030000060003" pitchFamily="34" charset="0"/>
              </a:rPr>
            </a:br>
            <a:endParaRPr lang="en-GB" sz="1200" spc="225" baseline="30000" dirty="0">
              <a:solidFill>
                <a:schemeClr val="bg1"/>
              </a:solidFill>
              <a:latin typeface="Chevin Pro Medium" panose="020F0603030000060003" pitchFamily="34" charset="0"/>
            </a:endParaRPr>
          </a:p>
          <a:p>
            <a:r>
              <a:rPr lang="en-GB" sz="1200" spc="225" baseline="30000" dirty="0">
                <a:solidFill>
                  <a:schemeClr val="bg1"/>
                </a:solidFill>
                <a:latin typeface="Chevin Pro Medium" panose="020F0603030000060003" pitchFamily="34" charset="0"/>
              </a:rPr>
              <a:t>PDP TRAINING STANDARD, SYLLABUS &amp; SCHEME MANUAL OF PRACTICE (WHICH HAS FULL DETAIL OF PDP) -DOWNLOADS AVAILABLE ON PDP WEBSITE</a:t>
            </a:r>
          </a:p>
        </p:txBody>
      </p:sp>
    </p:spTree>
    <p:extLst>
      <p:ext uri="{BB962C8B-B14F-4D97-AF65-F5344CB8AC3E}">
        <p14:creationId xmlns:p14="http://schemas.microsoft.com/office/powerpoint/2010/main" val="3088206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down)">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2" grpId="0"/>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p:cNvSpPr/>
          <p:nvPr/>
        </p:nvSpPr>
        <p:spPr>
          <a:xfrm>
            <a:off x="0" y="0"/>
            <a:ext cx="9144000" cy="1653314"/>
          </a:xfrm>
          <a:prstGeom prst="rect">
            <a:avLst/>
          </a:prstGeom>
          <a:solidFill>
            <a:srgbClr val="542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2" name="TextBox 1"/>
          <p:cNvSpPr txBox="1"/>
          <p:nvPr/>
        </p:nvSpPr>
        <p:spPr>
          <a:xfrm>
            <a:off x="701415" y="629205"/>
            <a:ext cx="4480186" cy="461665"/>
          </a:xfrm>
          <a:prstGeom prst="rect">
            <a:avLst/>
          </a:prstGeom>
          <a:noFill/>
        </p:spPr>
        <p:txBody>
          <a:bodyPr wrap="square" rtlCol="0">
            <a:spAutoFit/>
          </a:bodyPr>
          <a:lstStyle/>
          <a:p>
            <a:r>
              <a:rPr lang="id-ID" sz="2400" b="1" dirty="0">
                <a:solidFill>
                  <a:schemeClr val="bg1"/>
                </a:solidFill>
                <a:latin typeface="Chevin Pro Medium" panose="020F0603030000060003" pitchFamily="34" charset="0"/>
              </a:rPr>
              <a:t>CONTENTS</a:t>
            </a:r>
            <a:endParaRPr lang="id-ID" sz="2400" dirty="0">
              <a:solidFill>
                <a:schemeClr val="bg1"/>
              </a:solidFill>
              <a:latin typeface="Chevin Pro Medium" panose="020F0603030000060003" pitchFamily="34" charset="0"/>
            </a:endParaRPr>
          </a:p>
        </p:txBody>
      </p:sp>
      <p:cxnSp>
        <p:nvCxnSpPr>
          <p:cNvPr id="37" name="Straight Connector 36"/>
          <p:cNvCxnSpPr/>
          <p:nvPr/>
        </p:nvCxnSpPr>
        <p:spPr>
          <a:xfrm>
            <a:off x="788865" y="1143984"/>
            <a:ext cx="707338"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5" name="Group 24">
            <a:extLst>
              <a:ext uri="{FF2B5EF4-FFF2-40B4-BE49-F238E27FC236}">
                <a16:creationId xmlns:a16="http://schemas.microsoft.com/office/drawing/2014/main" id="{044397A7-2EC9-744B-8FB9-5E762044035E}"/>
              </a:ext>
            </a:extLst>
          </p:cNvPr>
          <p:cNvGrpSpPr/>
          <p:nvPr/>
        </p:nvGrpSpPr>
        <p:grpSpPr>
          <a:xfrm>
            <a:off x="738064" y="1706429"/>
            <a:ext cx="8216239" cy="2850602"/>
            <a:chOff x="709132" y="1320056"/>
            <a:chExt cx="7186730" cy="2941381"/>
          </a:xfrm>
        </p:grpSpPr>
        <p:grpSp>
          <p:nvGrpSpPr>
            <p:cNvPr id="26" name="Group 25">
              <a:extLst>
                <a:ext uri="{FF2B5EF4-FFF2-40B4-BE49-F238E27FC236}">
                  <a16:creationId xmlns:a16="http://schemas.microsoft.com/office/drawing/2014/main" id="{7BC01F3C-D4AB-2B4B-8281-BF418A7BAC45}"/>
                </a:ext>
              </a:extLst>
            </p:cNvPr>
            <p:cNvGrpSpPr/>
            <p:nvPr/>
          </p:nvGrpSpPr>
          <p:grpSpPr>
            <a:xfrm>
              <a:off x="709132" y="1320056"/>
              <a:ext cx="7186730" cy="2606532"/>
              <a:chOff x="958370" y="2530579"/>
              <a:chExt cx="3871365" cy="3357419"/>
            </a:xfrm>
          </p:grpSpPr>
          <p:sp>
            <p:nvSpPr>
              <p:cNvPr id="33" name="TextBox 32">
                <a:extLst>
                  <a:ext uri="{FF2B5EF4-FFF2-40B4-BE49-F238E27FC236}">
                    <a16:creationId xmlns:a16="http://schemas.microsoft.com/office/drawing/2014/main" id="{D5621CA3-AC32-7F42-A1E0-63F855D5DE23}"/>
                  </a:ext>
                </a:extLst>
              </p:cNvPr>
              <p:cNvSpPr txBox="1"/>
              <p:nvPr/>
            </p:nvSpPr>
            <p:spPr>
              <a:xfrm>
                <a:off x="958370" y="2530579"/>
                <a:ext cx="1936376" cy="369930"/>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BACKGROUND</a:t>
                </a:r>
              </a:p>
            </p:txBody>
          </p:sp>
          <p:sp>
            <p:nvSpPr>
              <p:cNvPr id="34" name="TextBox 33">
                <a:extLst>
                  <a:ext uri="{FF2B5EF4-FFF2-40B4-BE49-F238E27FC236}">
                    <a16:creationId xmlns:a16="http://schemas.microsoft.com/office/drawing/2014/main" id="{B007E3F7-331E-2446-8CD6-110DC92B8072}"/>
                  </a:ext>
                </a:extLst>
              </p:cNvPr>
              <p:cNvSpPr txBox="1"/>
              <p:nvPr/>
            </p:nvSpPr>
            <p:spPr>
              <a:xfrm>
                <a:off x="958370" y="2921280"/>
                <a:ext cx="2770094" cy="369930"/>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NAME CHANGE</a:t>
                </a:r>
              </a:p>
            </p:txBody>
          </p:sp>
          <p:sp>
            <p:nvSpPr>
              <p:cNvPr id="35" name="TextBox 34">
                <a:extLst>
                  <a:ext uri="{FF2B5EF4-FFF2-40B4-BE49-F238E27FC236}">
                    <a16:creationId xmlns:a16="http://schemas.microsoft.com/office/drawing/2014/main" id="{87157687-46C7-2442-B1AA-AE6B3676A195}"/>
                  </a:ext>
                </a:extLst>
              </p:cNvPr>
              <p:cNvSpPr txBox="1"/>
              <p:nvPr/>
            </p:nvSpPr>
            <p:spPr>
              <a:xfrm>
                <a:off x="958370" y="3351587"/>
                <a:ext cx="2770094" cy="369930"/>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DOWNSTREAM FUEL DISTRIBUTION FORUM</a:t>
                </a:r>
              </a:p>
            </p:txBody>
          </p:sp>
          <p:sp>
            <p:nvSpPr>
              <p:cNvPr id="36" name="TextBox 35">
                <a:extLst>
                  <a:ext uri="{FF2B5EF4-FFF2-40B4-BE49-F238E27FC236}">
                    <a16:creationId xmlns:a16="http://schemas.microsoft.com/office/drawing/2014/main" id="{21C695BD-6082-0F4A-A96A-CC272718A078}"/>
                  </a:ext>
                </a:extLst>
              </p:cNvPr>
              <p:cNvSpPr txBox="1"/>
              <p:nvPr/>
            </p:nvSpPr>
            <p:spPr>
              <a:xfrm>
                <a:off x="958370" y="3781895"/>
                <a:ext cx="2770094" cy="369930"/>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WHAT IS THE PETROLEUM DRIVER PASSPORT (PDP) AND HOW DOES IT WORK?</a:t>
                </a:r>
              </a:p>
            </p:txBody>
          </p:sp>
          <p:sp>
            <p:nvSpPr>
              <p:cNvPr id="39" name="TextBox 38">
                <a:extLst>
                  <a:ext uri="{FF2B5EF4-FFF2-40B4-BE49-F238E27FC236}">
                    <a16:creationId xmlns:a16="http://schemas.microsoft.com/office/drawing/2014/main" id="{F854A722-669B-A943-A031-B00594C83AB5}"/>
                  </a:ext>
                </a:extLst>
              </p:cNvPr>
              <p:cNvSpPr txBox="1"/>
              <p:nvPr/>
            </p:nvSpPr>
            <p:spPr>
              <a:xfrm>
                <a:off x="958370" y="4212203"/>
                <a:ext cx="2770094" cy="369930"/>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TRAINING CENTRES</a:t>
                </a:r>
              </a:p>
            </p:txBody>
          </p:sp>
          <p:sp>
            <p:nvSpPr>
              <p:cNvPr id="40" name="TextBox 39">
                <a:extLst>
                  <a:ext uri="{FF2B5EF4-FFF2-40B4-BE49-F238E27FC236}">
                    <a16:creationId xmlns:a16="http://schemas.microsoft.com/office/drawing/2014/main" id="{598A4508-5CF6-3141-94BC-8C14134646B8}"/>
                  </a:ext>
                </a:extLst>
              </p:cNvPr>
              <p:cNvSpPr txBox="1"/>
              <p:nvPr/>
            </p:nvSpPr>
            <p:spPr>
              <a:xfrm>
                <a:off x="958370" y="4642509"/>
                <a:ext cx="2770094" cy="369930"/>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ENFORCEMENT</a:t>
                </a:r>
              </a:p>
            </p:txBody>
          </p:sp>
          <p:sp>
            <p:nvSpPr>
              <p:cNvPr id="41" name="TextBox 40">
                <a:extLst>
                  <a:ext uri="{FF2B5EF4-FFF2-40B4-BE49-F238E27FC236}">
                    <a16:creationId xmlns:a16="http://schemas.microsoft.com/office/drawing/2014/main" id="{E1DA843D-2EDD-0546-AF4F-F2D5906F1A7F}"/>
                  </a:ext>
                </a:extLst>
              </p:cNvPr>
              <p:cNvSpPr txBox="1"/>
              <p:nvPr/>
            </p:nvSpPr>
            <p:spPr>
              <a:xfrm>
                <a:off x="4161011" y="2530579"/>
                <a:ext cx="668724" cy="369930"/>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05</a:t>
                </a:r>
              </a:p>
            </p:txBody>
          </p:sp>
          <p:sp>
            <p:nvSpPr>
              <p:cNvPr id="42" name="TextBox 41">
                <a:extLst>
                  <a:ext uri="{FF2B5EF4-FFF2-40B4-BE49-F238E27FC236}">
                    <a16:creationId xmlns:a16="http://schemas.microsoft.com/office/drawing/2014/main" id="{FC7D7912-9CF1-D142-869D-F6DC49761BF3}"/>
                  </a:ext>
                </a:extLst>
              </p:cNvPr>
              <p:cNvSpPr txBox="1"/>
              <p:nvPr/>
            </p:nvSpPr>
            <p:spPr>
              <a:xfrm>
                <a:off x="4161011" y="2919773"/>
                <a:ext cx="668724" cy="369930"/>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07</a:t>
                </a:r>
              </a:p>
            </p:txBody>
          </p:sp>
          <p:sp>
            <p:nvSpPr>
              <p:cNvPr id="43" name="TextBox 42">
                <a:extLst>
                  <a:ext uri="{FF2B5EF4-FFF2-40B4-BE49-F238E27FC236}">
                    <a16:creationId xmlns:a16="http://schemas.microsoft.com/office/drawing/2014/main" id="{2CD79EED-DAFA-294D-B649-8C9A98D0CE97}"/>
                  </a:ext>
                </a:extLst>
              </p:cNvPr>
              <p:cNvSpPr txBox="1"/>
              <p:nvPr/>
            </p:nvSpPr>
            <p:spPr>
              <a:xfrm>
                <a:off x="4161011" y="3351587"/>
                <a:ext cx="668724" cy="369930"/>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12</a:t>
                </a:r>
              </a:p>
            </p:txBody>
          </p:sp>
          <p:sp>
            <p:nvSpPr>
              <p:cNvPr id="44" name="TextBox 43">
                <a:extLst>
                  <a:ext uri="{FF2B5EF4-FFF2-40B4-BE49-F238E27FC236}">
                    <a16:creationId xmlns:a16="http://schemas.microsoft.com/office/drawing/2014/main" id="{5BA2F680-CD3B-EC48-877F-ED908E01FEFA}"/>
                  </a:ext>
                </a:extLst>
              </p:cNvPr>
              <p:cNvSpPr txBox="1"/>
              <p:nvPr/>
            </p:nvSpPr>
            <p:spPr>
              <a:xfrm>
                <a:off x="4161011" y="3781895"/>
                <a:ext cx="668724" cy="369930"/>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13</a:t>
                </a:r>
              </a:p>
            </p:txBody>
          </p:sp>
          <p:sp>
            <p:nvSpPr>
              <p:cNvPr id="45" name="TextBox 44">
                <a:extLst>
                  <a:ext uri="{FF2B5EF4-FFF2-40B4-BE49-F238E27FC236}">
                    <a16:creationId xmlns:a16="http://schemas.microsoft.com/office/drawing/2014/main" id="{07D1B684-5603-924D-91C3-0D8DCDD6885C}"/>
                  </a:ext>
                </a:extLst>
              </p:cNvPr>
              <p:cNvSpPr txBox="1"/>
              <p:nvPr/>
            </p:nvSpPr>
            <p:spPr>
              <a:xfrm>
                <a:off x="4161011" y="4212199"/>
                <a:ext cx="668724" cy="369930"/>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21</a:t>
                </a:r>
              </a:p>
            </p:txBody>
          </p:sp>
          <p:sp>
            <p:nvSpPr>
              <p:cNvPr id="46" name="TextBox 45">
                <a:extLst>
                  <a:ext uri="{FF2B5EF4-FFF2-40B4-BE49-F238E27FC236}">
                    <a16:creationId xmlns:a16="http://schemas.microsoft.com/office/drawing/2014/main" id="{BDD37410-596A-5644-8ABB-44FBB99F44ED}"/>
                  </a:ext>
                </a:extLst>
              </p:cNvPr>
              <p:cNvSpPr txBox="1"/>
              <p:nvPr/>
            </p:nvSpPr>
            <p:spPr>
              <a:xfrm>
                <a:off x="4161011" y="4642508"/>
                <a:ext cx="668724" cy="369930"/>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24</a:t>
                </a:r>
              </a:p>
            </p:txBody>
          </p:sp>
          <p:sp>
            <p:nvSpPr>
              <p:cNvPr id="47" name="TextBox 46">
                <a:extLst>
                  <a:ext uri="{FF2B5EF4-FFF2-40B4-BE49-F238E27FC236}">
                    <a16:creationId xmlns:a16="http://schemas.microsoft.com/office/drawing/2014/main" id="{52FE514C-B4B8-9148-97D4-A57DFB6931DD}"/>
                  </a:ext>
                </a:extLst>
              </p:cNvPr>
              <p:cNvSpPr txBox="1"/>
              <p:nvPr/>
            </p:nvSpPr>
            <p:spPr>
              <a:xfrm>
                <a:off x="958370" y="5087764"/>
                <a:ext cx="2770094" cy="369930"/>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FEE STRUCTURE</a:t>
                </a:r>
              </a:p>
            </p:txBody>
          </p:sp>
          <p:sp>
            <p:nvSpPr>
              <p:cNvPr id="48" name="TextBox 47">
                <a:extLst>
                  <a:ext uri="{FF2B5EF4-FFF2-40B4-BE49-F238E27FC236}">
                    <a16:creationId xmlns:a16="http://schemas.microsoft.com/office/drawing/2014/main" id="{8AB127D6-9A18-204D-89A0-792A32731E35}"/>
                  </a:ext>
                </a:extLst>
              </p:cNvPr>
              <p:cNvSpPr txBox="1"/>
              <p:nvPr/>
            </p:nvSpPr>
            <p:spPr>
              <a:xfrm>
                <a:off x="958370" y="5518068"/>
                <a:ext cx="2770094" cy="369930"/>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BENEFITS</a:t>
                </a:r>
              </a:p>
            </p:txBody>
          </p:sp>
          <p:sp>
            <p:nvSpPr>
              <p:cNvPr id="49" name="TextBox 48">
                <a:extLst>
                  <a:ext uri="{FF2B5EF4-FFF2-40B4-BE49-F238E27FC236}">
                    <a16:creationId xmlns:a16="http://schemas.microsoft.com/office/drawing/2014/main" id="{7BC69F44-263B-B144-A49A-E9ADFDD054D9}"/>
                  </a:ext>
                </a:extLst>
              </p:cNvPr>
              <p:cNvSpPr txBox="1"/>
              <p:nvPr/>
            </p:nvSpPr>
            <p:spPr>
              <a:xfrm>
                <a:off x="4161011" y="5087760"/>
                <a:ext cx="668724" cy="369930"/>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25</a:t>
                </a:r>
              </a:p>
            </p:txBody>
          </p:sp>
          <p:sp>
            <p:nvSpPr>
              <p:cNvPr id="50" name="TextBox 49">
                <a:extLst>
                  <a:ext uri="{FF2B5EF4-FFF2-40B4-BE49-F238E27FC236}">
                    <a16:creationId xmlns:a16="http://schemas.microsoft.com/office/drawing/2014/main" id="{517CBDF9-E3ED-E84A-8190-2A7E96FEFFF1}"/>
                  </a:ext>
                </a:extLst>
              </p:cNvPr>
              <p:cNvSpPr txBox="1"/>
              <p:nvPr/>
            </p:nvSpPr>
            <p:spPr>
              <a:xfrm>
                <a:off x="4161011" y="5518066"/>
                <a:ext cx="668724" cy="369930"/>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27</a:t>
                </a:r>
              </a:p>
            </p:txBody>
          </p:sp>
        </p:grpSp>
        <p:sp>
          <p:nvSpPr>
            <p:cNvPr id="27" name="TextBox 26">
              <a:extLst>
                <a:ext uri="{FF2B5EF4-FFF2-40B4-BE49-F238E27FC236}">
                  <a16:creationId xmlns:a16="http://schemas.microsoft.com/office/drawing/2014/main" id="{1AAD7184-E50E-1E41-A048-0FAFF142202F}"/>
                </a:ext>
              </a:extLst>
            </p:cNvPr>
            <p:cNvSpPr txBox="1"/>
            <p:nvPr/>
          </p:nvSpPr>
          <p:spPr>
            <a:xfrm>
              <a:off x="709132" y="3974242"/>
              <a:ext cx="5142351" cy="287195"/>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FURTHER INFORMATION</a:t>
              </a:r>
            </a:p>
          </p:txBody>
        </p:sp>
        <p:sp>
          <p:nvSpPr>
            <p:cNvPr id="28" name="TextBox 27">
              <a:extLst>
                <a:ext uri="{FF2B5EF4-FFF2-40B4-BE49-F238E27FC236}">
                  <a16:creationId xmlns:a16="http://schemas.microsoft.com/office/drawing/2014/main" id="{7DBA8770-619D-564F-AD4F-B9CA955E612D}"/>
                </a:ext>
              </a:extLst>
            </p:cNvPr>
            <p:cNvSpPr txBox="1"/>
            <p:nvPr/>
          </p:nvSpPr>
          <p:spPr>
            <a:xfrm>
              <a:off x="6654455" y="3974235"/>
              <a:ext cx="1241407" cy="287195"/>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28</a:t>
              </a:r>
            </a:p>
          </p:txBody>
        </p:sp>
      </p:grpSp>
    </p:spTree>
    <p:extLst>
      <p:ext uri="{BB962C8B-B14F-4D97-AF65-F5344CB8AC3E}">
        <p14:creationId xmlns:p14="http://schemas.microsoft.com/office/powerpoint/2010/main" val="2186397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ppt_x"/>
                                          </p:val>
                                        </p:tav>
                                        <p:tav tm="100000">
                                          <p:val>
                                            <p:strVal val="#ppt_x"/>
                                          </p:val>
                                        </p:tav>
                                      </p:tavLst>
                                    </p:anim>
                                    <p:anim calcmode="lin" valueType="num">
                                      <p:cBhvr additive="base">
                                        <p:cTn id="8" dur="500" fill="hold"/>
                                        <p:tgtEl>
                                          <p:spTgt spid="3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500"/>
                                        <p:tgtEl>
                                          <p:spTgt spid="2"/>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wipe(left)">
                                      <p:cBhvr>
                                        <p:cTn id="1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A picture containing transport, wheel, vehicle, outdoor&#10;&#10;Description automatically generated">
            <a:extLst>
              <a:ext uri="{FF2B5EF4-FFF2-40B4-BE49-F238E27FC236}">
                <a16:creationId xmlns:a16="http://schemas.microsoft.com/office/drawing/2014/main" id="{6F813AFB-79ED-2B40-A32E-ECA73F65600E}"/>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a:stretch>
            <a:fillRect/>
          </a:stretch>
        </p:blipFill>
        <p:spPr>
          <a:xfrm>
            <a:off x="0" y="0"/>
            <a:ext cx="9144000" cy="5143500"/>
          </a:xfrm>
        </p:spPr>
      </p:pic>
      <p:sp>
        <p:nvSpPr>
          <p:cNvPr id="11" name="Rectangle 10">
            <a:extLst>
              <a:ext uri="{FF2B5EF4-FFF2-40B4-BE49-F238E27FC236}">
                <a16:creationId xmlns:a16="http://schemas.microsoft.com/office/drawing/2014/main" id="{95AF8C31-7BA1-934D-8A4D-8FA86D749A78}"/>
              </a:ext>
            </a:extLst>
          </p:cNvPr>
          <p:cNvSpPr/>
          <p:nvPr/>
        </p:nvSpPr>
        <p:spPr>
          <a:xfrm>
            <a:off x="0" y="5335"/>
            <a:ext cx="9144000" cy="5138165"/>
          </a:xfrm>
          <a:prstGeom prst="rect">
            <a:avLst/>
          </a:prstGeom>
          <a:solidFill>
            <a:srgbClr val="54274E">
              <a:alpha val="80000"/>
            </a:srgbClr>
          </a:solidFill>
          <a:ln>
            <a:solidFill>
              <a:srgbClr val="5427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Tree>
    <p:extLst>
      <p:ext uri="{BB962C8B-B14F-4D97-AF65-F5344CB8AC3E}">
        <p14:creationId xmlns:p14="http://schemas.microsoft.com/office/powerpoint/2010/main" val="22757137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076207" y="0"/>
            <a:ext cx="4067793" cy="4207790"/>
          </a:xfrm>
          <a:prstGeom prst="rect">
            <a:avLst/>
          </a:prstGeom>
          <a:solidFill>
            <a:srgbClr val="5559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8" name="Rectangle 7"/>
          <p:cNvSpPr/>
          <p:nvPr/>
        </p:nvSpPr>
        <p:spPr>
          <a:xfrm>
            <a:off x="5566828" y="1780116"/>
            <a:ext cx="2770323" cy="2548390"/>
          </a:xfrm>
          <a:prstGeom prst="rect">
            <a:avLst/>
          </a:prstGeom>
        </p:spPr>
        <p:txBody>
          <a:bodyPr wrap="square">
            <a:spAutoFit/>
          </a:bodyPr>
          <a:lstStyle/>
          <a:p>
            <a:pPr>
              <a:lnSpc>
                <a:spcPct val="150000"/>
              </a:lnSpc>
            </a:pPr>
            <a:br>
              <a:rPr lang="id-ID" sz="825" dirty="0">
                <a:solidFill>
                  <a:schemeClr val="bg1"/>
                </a:solidFill>
              </a:rPr>
            </a:br>
            <a:endParaRPr lang="id-ID" sz="825" dirty="0">
              <a:solidFill>
                <a:schemeClr val="bg1"/>
              </a:solidFill>
            </a:endParaRPr>
          </a:p>
          <a:p>
            <a:pPr>
              <a:lnSpc>
                <a:spcPct val="150000"/>
              </a:lnSpc>
            </a:pPr>
            <a:br>
              <a:rPr lang="en-GB" sz="825" dirty="0">
                <a:solidFill>
                  <a:schemeClr val="bg1"/>
                </a:solidFill>
              </a:rPr>
            </a:br>
            <a:endParaRPr lang="en-GB" sz="825" dirty="0">
              <a:solidFill>
                <a:schemeClr val="bg1"/>
              </a:solidFill>
            </a:endParaRPr>
          </a:p>
          <a:p>
            <a:pPr marL="171450" indent="-171450">
              <a:lnSpc>
                <a:spcPct val="150000"/>
              </a:lnSpc>
              <a:buFont typeface="Arial" panose="020B0604020202020204" pitchFamily="34" charset="0"/>
              <a:buChar char="•"/>
            </a:pPr>
            <a:r>
              <a:rPr lang="en-GB" sz="825" dirty="0">
                <a:solidFill>
                  <a:schemeClr val="bg1"/>
                </a:solidFill>
                <a:latin typeface="Chevin Pro Medium" panose="020F0603030000060003" pitchFamily="34" charset="0"/>
              </a:rPr>
              <a:t>Drivers need no more formal training than an ADR</a:t>
            </a:r>
          </a:p>
          <a:p>
            <a:pPr marL="171450" indent="-171450">
              <a:lnSpc>
                <a:spcPct val="150000"/>
              </a:lnSpc>
              <a:buFont typeface="Arial" panose="020B0604020202020204" pitchFamily="34" charset="0"/>
              <a:buChar char="•"/>
            </a:pPr>
            <a:r>
              <a:rPr lang="en-GB" sz="825" dirty="0">
                <a:solidFill>
                  <a:schemeClr val="bg1"/>
                </a:solidFill>
                <a:latin typeface="Chevin Pro Medium" panose="020F0603030000060003" pitchFamily="34" charset="0"/>
              </a:rPr>
              <a:t>ADR applies to many categories of driver and does not cover petroleum tanker specifics</a:t>
            </a:r>
          </a:p>
          <a:p>
            <a:pPr marL="171450" indent="-171450">
              <a:lnSpc>
                <a:spcPct val="150000"/>
              </a:lnSpc>
              <a:buFont typeface="Arial" panose="020B0604020202020204" pitchFamily="34" charset="0"/>
              <a:buChar char="•"/>
            </a:pPr>
            <a:r>
              <a:rPr lang="en-GB" sz="825" dirty="0">
                <a:solidFill>
                  <a:schemeClr val="bg1"/>
                </a:solidFill>
                <a:latin typeface="Chevin Pro Medium" panose="020F0603030000060003" pitchFamily="34" charset="0"/>
              </a:rPr>
              <a:t>Some training is good but there is also inconsistency</a:t>
            </a:r>
          </a:p>
          <a:p>
            <a:pPr marL="171450" indent="-171450">
              <a:lnSpc>
                <a:spcPct val="150000"/>
              </a:lnSpc>
              <a:buFont typeface="Arial" panose="020B0604020202020204" pitchFamily="34" charset="0"/>
              <a:buChar char="•"/>
            </a:pPr>
            <a:r>
              <a:rPr lang="en-GB" sz="825" dirty="0">
                <a:solidFill>
                  <a:schemeClr val="bg1"/>
                </a:solidFill>
                <a:latin typeface="Chevin Pro Medium" panose="020F0603030000060003" pitchFamily="34" charset="0"/>
              </a:rPr>
              <a:t>Terminal induction often has to fill a training gap</a:t>
            </a:r>
          </a:p>
          <a:p>
            <a:pPr marL="171450" indent="-171450">
              <a:lnSpc>
                <a:spcPct val="150000"/>
              </a:lnSpc>
              <a:buFont typeface="Arial" panose="020B0604020202020204" pitchFamily="34" charset="0"/>
              <a:buChar char="•"/>
            </a:pPr>
            <a:r>
              <a:rPr lang="en-GB" sz="825" dirty="0">
                <a:solidFill>
                  <a:schemeClr val="bg1"/>
                </a:solidFill>
                <a:latin typeface="Chevin Pro Medium" panose="020F0603030000060003" pitchFamily="34" charset="0"/>
              </a:rPr>
              <a:t>ADR is classroom only training, tanker driving is a practical job</a:t>
            </a:r>
          </a:p>
          <a:p>
            <a:pPr>
              <a:lnSpc>
                <a:spcPct val="150000"/>
              </a:lnSpc>
            </a:pPr>
            <a:br>
              <a:rPr lang="id-ID" sz="825" dirty="0">
                <a:solidFill>
                  <a:schemeClr val="bg1"/>
                </a:solidFill>
              </a:rPr>
            </a:br>
            <a:endParaRPr lang="id-ID" sz="825" dirty="0">
              <a:solidFill>
                <a:schemeClr val="bg1"/>
              </a:solidFill>
            </a:endParaRPr>
          </a:p>
        </p:txBody>
      </p:sp>
      <p:cxnSp>
        <p:nvCxnSpPr>
          <p:cNvPr id="12" name="Straight Connector 11"/>
          <p:cNvCxnSpPr/>
          <p:nvPr/>
        </p:nvCxnSpPr>
        <p:spPr>
          <a:xfrm>
            <a:off x="5097310" y="2462827"/>
            <a:ext cx="1" cy="723116"/>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5581550" y="331794"/>
            <a:ext cx="2912353" cy="2475549"/>
          </a:xfrm>
          <a:prstGeom prst="rect">
            <a:avLst/>
          </a:prstGeom>
        </p:spPr>
        <p:txBody>
          <a:bodyPr wrap="square">
            <a:spAutoFit/>
          </a:bodyPr>
          <a:lstStyle/>
          <a:p>
            <a:pPr>
              <a:lnSpc>
                <a:spcPct val="150000"/>
              </a:lnSpc>
            </a:pPr>
            <a:r>
              <a:rPr lang="en-GB" sz="1500" dirty="0">
                <a:solidFill>
                  <a:schemeClr val="bg1"/>
                </a:solidFill>
                <a:latin typeface="Chevin Pro Medium" panose="020F0603030000060003" pitchFamily="34" charset="0"/>
              </a:rPr>
              <a:t>The petroleum tanker industry can point to many examples of excellence in driver training. However there was no common standard to which all drivers were trained, and:</a:t>
            </a:r>
          </a:p>
          <a:p>
            <a:pPr>
              <a:lnSpc>
                <a:spcPct val="150000"/>
              </a:lnSpc>
            </a:pPr>
            <a:endParaRPr lang="id-ID" sz="1500" dirty="0">
              <a:solidFill>
                <a:schemeClr val="bg1"/>
              </a:solidFill>
              <a:latin typeface="Chevin Pro Medium" panose="020F0603030000060003" pitchFamily="34" charset="0"/>
            </a:endParaRPr>
          </a:p>
        </p:txBody>
      </p:sp>
      <p:sp>
        <p:nvSpPr>
          <p:cNvPr id="15" name="TextBox 14"/>
          <p:cNvSpPr txBox="1"/>
          <p:nvPr/>
        </p:nvSpPr>
        <p:spPr>
          <a:xfrm>
            <a:off x="650091" y="654959"/>
            <a:ext cx="3921909" cy="461665"/>
          </a:xfrm>
          <a:prstGeom prst="rect">
            <a:avLst/>
          </a:prstGeom>
          <a:noFill/>
        </p:spPr>
        <p:txBody>
          <a:bodyPr wrap="square" rtlCol="0">
            <a:spAutoFit/>
          </a:bodyPr>
          <a:lstStyle/>
          <a:p>
            <a:r>
              <a:rPr lang="id-ID" sz="2400" dirty="0">
                <a:solidFill>
                  <a:schemeClr val="tx2"/>
                </a:solidFill>
                <a:latin typeface="Chevin Pro Medium" panose="020F0603030000060003" pitchFamily="34" charset="0"/>
              </a:rPr>
              <a:t>INDUSTRY </a:t>
            </a:r>
            <a:r>
              <a:rPr lang="id-ID" sz="2400" b="1" dirty="0">
                <a:solidFill>
                  <a:srgbClr val="54274E"/>
                </a:solidFill>
                <a:latin typeface="Chevin Pro Medium" panose="020F0603030000060003" pitchFamily="34" charset="0"/>
              </a:rPr>
              <a:t>BACKGROUND</a:t>
            </a:r>
            <a:endParaRPr lang="id-ID" sz="1013" b="1" dirty="0">
              <a:solidFill>
                <a:srgbClr val="54274E"/>
              </a:solidFill>
              <a:latin typeface="Chevin Pro Medium" panose="020F0603030000060003" pitchFamily="34" charset="0"/>
            </a:endParaRPr>
          </a:p>
        </p:txBody>
      </p:sp>
      <p:cxnSp>
        <p:nvCxnSpPr>
          <p:cNvPr id="16" name="Straight Connector 15"/>
          <p:cNvCxnSpPr/>
          <p:nvPr/>
        </p:nvCxnSpPr>
        <p:spPr>
          <a:xfrm>
            <a:off x="792125" y="1116624"/>
            <a:ext cx="707338" cy="0"/>
          </a:xfrm>
          <a:prstGeom prst="line">
            <a:avLst/>
          </a:prstGeom>
          <a:ln w="57150">
            <a:solidFill>
              <a:schemeClr val="tx2"/>
            </a:solidFill>
          </a:ln>
        </p:spPr>
        <p:style>
          <a:lnRef idx="1">
            <a:schemeClr val="accent1"/>
          </a:lnRef>
          <a:fillRef idx="0">
            <a:schemeClr val="accent1"/>
          </a:fillRef>
          <a:effectRef idx="0">
            <a:schemeClr val="accent1"/>
          </a:effectRef>
          <a:fontRef idx="minor">
            <a:schemeClr val="tx1"/>
          </a:fontRef>
        </p:style>
      </p:cxnSp>
      <p:pic>
        <p:nvPicPr>
          <p:cNvPr id="3" name="Picture Placeholder 2"/>
          <p:cNvPicPr>
            <a:picLocks noGrp="1" noChangeAspect="1"/>
          </p:cNvPicPr>
          <p:nvPr>
            <p:ph type="pic" sz="quarter" idx="10"/>
          </p:nvPr>
        </p:nvPicPr>
        <p:blipFill>
          <a:blip r:embed="rId3">
            <a:duotone>
              <a:prstClr val="black"/>
              <a:srgbClr val="54274E">
                <a:tint val="45000"/>
                <a:satMod val="400000"/>
              </a:srgbClr>
            </a:duotone>
            <a:extLst>
              <a:ext uri="{BEBA8EAE-BF5A-486C-A8C5-ECC9F3942E4B}">
                <a14:imgProps xmlns:a14="http://schemas.microsoft.com/office/drawing/2010/main">
                  <a14:imgLayer r:embed="rId4">
                    <a14:imgEffect>
                      <a14:backgroundRemoval t="11267" b="88733" l="10000" r="90000"/>
                    </a14:imgEffect>
                  </a14:imgLayer>
                </a14:imgProps>
              </a:ext>
              <a:ext uri="{28A0092B-C50C-407E-A947-70E740481C1C}">
                <a14:useLocalDpi xmlns:a14="http://schemas.microsoft.com/office/drawing/2010/main" val="0"/>
              </a:ext>
            </a:extLst>
          </a:blip>
          <a:srcRect t="1583" b="1583"/>
          <a:stretch>
            <a:fillRect/>
          </a:stretch>
        </p:blipFill>
        <p:spPr>
          <a:xfrm>
            <a:off x="3020" y="1440980"/>
            <a:ext cx="5079569" cy="2766810"/>
          </a:xfrm>
          <a:solidFill>
            <a:srgbClr val="54274E"/>
          </a:solidFill>
        </p:spPr>
      </p:pic>
    </p:spTree>
    <p:extLst>
      <p:ext uri="{BB962C8B-B14F-4D97-AF65-F5344CB8AC3E}">
        <p14:creationId xmlns:p14="http://schemas.microsoft.com/office/powerpoint/2010/main" val="2613130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500"/>
                                        <p:tgtEl>
                                          <p:spTgt spid="1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1268" y="631563"/>
            <a:ext cx="7802088" cy="3286092"/>
          </a:xfrm>
          <a:prstGeom prst="rect">
            <a:avLst/>
          </a:prstGeom>
        </p:spPr>
        <p:txBody>
          <a:bodyPr wrap="square">
            <a:spAutoFit/>
          </a:bodyPr>
          <a:lstStyle/>
          <a:p>
            <a:pPr algn="ctr">
              <a:lnSpc>
                <a:spcPct val="150000"/>
              </a:lnSpc>
            </a:pPr>
            <a:r>
              <a:rPr lang="en-GB" sz="1400" dirty="0">
                <a:solidFill>
                  <a:schemeClr val="tx2"/>
                </a:solidFill>
                <a:latin typeface="Chevin Pro Medium" panose="020F0603030000060003" pitchFamily="34" charset="0"/>
              </a:rPr>
              <a:t>DECC, following the recommendations of the ACAS negotiated process, requested that UK Downstream Oil Industry Forum be reconvened, to </a:t>
            </a:r>
            <a:r>
              <a:rPr lang="en-GB" sz="1400" b="1" dirty="0">
                <a:solidFill>
                  <a:srgbClr val="54274E"/>
                </a:solidFill>
                <a:latin typeface="Chevin Pro DemiBold" panose="020F0603030000060003" pitchFamily="34" charset="0"/>
              </a:rPr>
              <a:t>undertake a review of best practice in health and safety and driver training standards</a:t>
            </a:r>
            <a:r>
              <a:rPr lang="en-GB" sz="1400" dirty="0">
                <a:solidFill>
                  <a:schemeClr val="tx2"/>
                </a:solidFill>
                <a:latin typeface="Chevin Pro Medium" panose="020F0603030000060003" pitchFamily="34" charset="0"/>
              </a:rPr>
              <a:t> with the aim of incorporating this into a new industry-wide Code of Practice. </a:t>
            </a:r>
          </a:p>
          <a:p>
            <a:pPr algn="ctr">
              <a:lnSpc>
                <a:spcPct val="150000"/>
              </a:lnSpc>
            </a:pPr>
            <a:endParaRPr lang="en-GB" sz="1400" dirty="0">
              <a:solidFill>
                <a:schemeClr val="tx2"/>
              </a:solidFill>
              <a:latin typeface="Chevin Pro Medium" panose="020F0603030000060003" pitchFamily="34" charset="0"/>
            </a:endParaRPr>
          </a:p>
          <a:p>
            <a:pPr algn="ctr">
              <a:lnSpc>
                <a:spcPct val="150000"/>
              </a:lnSpc>
            </a:pPr>
            <a:r>
              <a:rPr lang="en-GB" sz="1400" b="1" dirty="0">
                <a:solidFill>
                  <a:srgbClr val="54274E"/>
                </a:solidFill>
                <a:latin typeface="Chevin Pro DemiBold" panose="020F0603030000060003" pitchFamily="34" charset="0"/>
              </a:rPr>
              <a:t>Downstream </a:t>
            </a:r>
            <a:r>
              <a:rPr lang="en-GB" sz="1400" b="1" dirty="0">
                <a:solidFill>
                  <a:srgbClr val="54274E"/>
                </a:solidFill>
                <a:latin typeface="Chevin Pro Medium" panose="020F0603030000060003" pitchFamily="34" charset="0"/>
              </a:rPr>
              <a:t>Oil Distribution Forum</a:t>
            </a:r>
            <a:r>
              <a:rPr lang="en-GB" sz="1400" dirty="0">
                <a:solidFill>
                  <a:schemeClr val="tx2"/>
                </a:solidFill>
                <a:latin typeface="Chevin Pro Medium" panose="020F0603030000060003" pitchFamily="34" charset="0"/>
              </a:rPr>
              <a:t>: re-established, working with industry and relevant authorities, in July 2012 to manage this work (first met 2004). Membership was drawn widely to cover -Retail, Commercial, Home Heat, Aviation &amp; Marine deliveries.</a:t>
            </a:r>
          </a:p>
          <a:p>
            <a:pPr algn="ctr">
              <a:lnSpc>
                <a:spcPct val="150000"/>
              </a:lnSpc>
            </a:pPr>
            <a:endParaRPr lang="en-GB" sz="1400" dirty="0">
              <a:solidFill>
                <a:schemeClr val="tx2"/>
              </a:solidFill>
              <a:latin typeface="Chevin Pro Medium" panose="020F0603030000060003" pitchFamily="34" charset="0"/>
            </a:endParaRPr>
          </a:p>
          <a:p>
            <a:pPr algn="ctr">
              <a:lnSpc>
                <a:spcPct val="150000"/>
              </a:lnSpc>
            </a:pPr>
            <a:r>
              <a:rPr lang="en-GB" sz="1400" b="1" dirty="0">
                <a:solidFill>
                  <a:srgbClr val="54274E"/>
                </a:solidFill>
                <a:latin typeface="Chevin Pro DemiBold" panose="020F0603030000060003" pitchFamily="34" charset="0"/>
              </a:rPr>
              <a:t>The Forum is the industry body responsible</a:t>
            </a:r>
            <a:r>
              <a:rPr lang="en-GB" sz="1400" dirty="0">
                <a:solidFill>
                  <a:schemeClr val="tx2"/>
                </a:solidFill>
                <a:latin typeface="Chevin Pro Medium" panose="020F0603030000060003" pitchFamily="34" charset="0"/>
              </a:rPr>
              <a:t> for the PDP initiative.</a:t>
            </a:r>
          </a:p>
        </p:txBody>
      </p:sp>
      <p:sp>
        <p:nvSpPr>
          <p:cNvPr id="3" name="Rectangle 2"/>
          <p:cNvSpPr/>
          <p:nvPr/>
        </p:nvSpPr>
        <p:spPr>
          <a:xfrm>
            <a:off x="3704678" y="4150883"/>
            <a:ext cx="1473387" cy="278602"/>
          </a:xfrm>
          <a:prstGeom prst="rect">
            <a:avLst/>
          </a:prstGeom>
        </p:spPr>
        <p:txBody>
          <a:bodyPr wrap="square">
            <a:spAutoFit/>
          </a:bodyPr>
          <a:lstStyle/>
          <a:p>
            <a:pPr algn="ctr">
              <a:lnSpc>
                <a:spcPct val="150000"/>
              </a:lnSpc>
            </a:pPr>
            <a:r>
              <a:rPr lang="id-ID" sz="900" b="1" dirty="0">
                <a:solidFill>
                  <a:srgbClr val="54274E"/>
                </a:solidFill>
                <a:latin typeface="Chevin Pro DemiBold" panose="020F0603030000060003" pitchFamily="34" charset="0"/>
              </a:rPr>
              <a:t>ORIGINS OF THE PDP</a:t>
            </a:r>
          </a:p>
        </p:txBody>
      </p:sp>
      <p:cxnSp>
        <p:nvCxnSpPr>
          <p:cNvPr id="4" name="Straight Connector 3"/>
          <p:cNvCxnSpPr/>
          <p:nvPr/>
        </p:nvCxnSpPr>
        <p:spPr>
          <a:xfrm>
            <a:off x="4087703" y="4057725"/>
            <a:ext cx="707338" cy="0"/>
          </a:xfrm>
          <a:prstGeom prst="line">
            <a:avLst/>
          </a:prstGeom>
          <a:ln w="57150">
            <a:solidFill>
              <a:srgbClr val="54274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3139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outVertical)">
                                      <p:cBhvr>
                                        <p:cTn id="11" dur="500"/>
                                        <p:tgtEl>
                                          <p:spTgt spid="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77978" y="3759759"/>
            <a:ext cx="7633400" cy="641394"/>
          </a:xfrm>
          <a:prstGeom prst="rect">
            <a:avLst/>
          </a:prstGeom>
        </p:spPr>
        <p:txBody>
          <a:bodyPr wrap="square">
            <a:spAutoFit/>
          </a:bodyPr>
          <a:lstStyle/>
          <a:p>
            <a:pPr>
              <a:lnSpc>
                <a:spcPct val="150000"/>
              </a:lnSpc>
            </a:pPr>
            <a:r>
              <a:rPr lang="en-GB" sz="825" dirty="0">
                <a:solidFill>
                  <a:schemeClr val="tx1">
                    <a:lumMod val="50000"/>
                    <a:lumOff val="50000"/>
                  </a:schemeClr>
                </a:solidFill>
                <a:latin typeface="Chevin Pro Medium" panose="020F0603030000060003" pitchFamily="34" charset="0"/>
              </a:rPr>
              <a:t>In 2023, it was agreed that, light of the moves to alternative energy sources and fuels, it was timely to re-brand the Downstream Oil Distribution Forum (DODF). The Forum will be called the Downstream Fuel Distribution Forum (DFDF) from July 2023 to reflect the sector’s evolution. There will be a period of transition whilst the name is changed on all Forum and PDP Scheme documentation.</a:t>
            </a:r>
          </a:p>
        </p:txBody>
      </p:sp>
      <p:sp>
        <p:nvSpPr>
          <p:cNvPr id="23" name="TextBox 22"/>
          <p:cNvSpPr txBox="1"/>
          <p:nvPr/>
        </p:nvSpPr>
        <p:spPr>
          <a:xfrm>
            <a:off x="708916" y="631292"/>
            <a:ext cx="2779100" cy="461665"/>
          </a:xfrm>
          <a:prstGeom prst="rect">
            <a:avLst/>
          </a:prstGeom>
          <a:noFill/>
        </p:spPr>
        <p:txBody>
          <a:bodyPr wrap="square" rtlCol="0">
            <a:spAutoFit/>
          </a:bodyPr>
          <a:lstStyle/>
          <a:p>
            <a:r>
              <a:rPr lang="id-ID" sz="2400" dirty="0">
                <a:solidFill>
                  <a:schemeClr val="tx2"/>
                </a:solidFill>
                <a:latin typeface="Chevin Pro Medium" panose="020F0603030000060003" pitchFamily="34" charset="0"/>
              </a:rPr>
              <a:t>NAME </a:t>
            </a:r>
            <a:r>
              <a:rPr lang="id-ID" sz="2400" b="1" dirty="0">
                <a:solidFill>
                  <a:srgbClr val="54274E"/>
                </a:solidFill>
                <a:latin typeface="Chevin Pro Medium" panose="020F0603030000060003" pitchFamily="34" charset="0"/>
              </a:rPr>
              <a:t>CHANGE</a:t>
            </a:r>
            <a:endParaRPr lang="id-ID" sz="1013" b="1" dirty="0">
              <a:solidFill>
                <a:srgbClr val="54274E"/>
              </a:solidFill>
              <a:latin typeface="Chevin Pro Medium" panose="020F0603030000060003" pitchFamily="34" charset="0"/>
            </a:endParaRPr>
          </a:p>
        </p:txBody>
      </p:sp>
      <p:cxnSp>
        <p:nvCxnSpPr>
          <p:cNvPr id="17" name="Straight Connector 16"/>
          <p:cNvCxnSpPr/>
          <p:nvPr/>
        </p:nvCxnSpPr>
        <p:spPr>
          <a:xfrm>
            <a:off x="777978" y="1120397"/>
            <a:ext cx="707338" cy="0"/>
          </a:xfrm>
          <a:prstGeom prst="line">
            <a:avLst/>
          </a:prstGeom>
          <a:ln w="57150">
            <a:solidFill>
              <a:schemeClr val="tx2"/>
            </a:solidFill>
          </a:ln>
        </p:spPr>
        <p:style>
          <a:lnRef idx="1">
            <a:schemeClr val="accent1"/>
          </a:lnRef>
          <a:fillRef idx="0">
            <a:schemeClr val="accent1"/>
          </a:fillRef>
          <a:effectRef idx="0">
            <a:schemeClr val="accent1"/>
          </a:effectRef>
          <a:fontRef idx="minor">
            <a:schemeClr val="tx1"/>
          </a:fontRef>
        </p:style>
      </p:cxnSp>
      <p:pic>
        <p:nvPicPr>
          <p:cNvPr id="19" name="Picture Placeholder 18" descr="A truck on the road&#10;&#10;Description automatically generated">
            <a:extLst>
              <a:ext uri="{FF2B5EF4-FFF2-40B4-BE49-F238E27FC236}">
                <a16:creationId xmlns:a16="http://schemas.microsoft.com/office/drawing/2014/main" id="{7DBAA8D3-4AD0-1B4A-AD23-C6E67A083102}"/>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t="27894" b="27894"/>
          <a:stretch>
            <a:fillRect/>
          </a:stretch>
        </p:blipFill>
        <p:spPr>
          <a:xfrm>
            <a:off x="788988" y="1347788"/>
            <a:ext cx="7566026" cy="2363787"/>
          </a:xfrm>
        </p:spPr>
      </p:pic>
      <p:sp>
        <p:nvSpPr>
          <p:cNvPr id="6" name="Rectangle 5">
            <a:extLst>
              <a:ext uri="{FF2B5EF4-FFF2-40B4-BE49-F238E27FC236}">
                <a16:creationId xmlns:a16="http://schemas.microsoft.com/office/drawing/2014/main" id="{F913A952-49FF-C44C-9DA6-F1BF5F63161D}"/>
              </a:ext>
            </a:extLst>
          </p:cNvPr>
          <p:cNvSpPr/>
          <p:nvPr/>
        </p:nvSpPr>
        <p:spPr>
          <a:xfrm>
            <a:off x="788986" y="1337767"/>
            <a:ext cx="7566026" cy="2363786"/>
          </a:xfrm>
          <a:prstGeom prst="rect">
            <a:avLst/>
          </a:prstGeom>
          <a:solidFill>
            <a:srgbClr val="54274E">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Tree>
    <p:extLst>
      <p:ext uri="{BB962C8B-B14F-4D97-AF65-F5344CB8AC3E}">
        <p14:creationId xmlns:p14="http://schemas.microsoft.com/office/powerpoint/2010/main" val="2683459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up)">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2">
            <a:extLst>
              <a:ext uri="{FF2B5EF4-FFF2-40B4-BE49-F238E27FC236}">
                <a16:creationId xmlns:a16="http://schemas.microsoft.com/office/drawing/2014/main" id="{E8E08091-6A37-C747-8F05-024F7BC80D25}"/>
              </a:ext>
            </a:extLst>
          </p:cNvPr>
          <p:cNvPicPr>
            <a:picLocks noChangeAspect="1"/>
          </p:cNvPicPr>
          <p:nvPr/>
        </p:nvPicPr>
        <p:blipFill>
          <a:blip r:embed="rId3">
            <a:duotone>
              <a:prstClr val="black"/>
              <a:srgbClr val="54274E">
                <a:tint val="45000"/>
                <a:satMod val="400000"/>
              </a:srgbClr>
            </a:duotone>
            <a:extLst>
              <a:ext uri="{BEBA8EAE-BF5A-486C-A8C5-ECC9F3942E4B}">
                <a14:imgProps xmlns:a14="http://schemas.microsoft.com/office/drawing/2010/main">
                  <a14:imgLayer r:embed="rId4">
                    <a14:imgEffect>
                      <a14:backgroundRemoval t="11267" b="88733" l="10000" r="90000"/>
                    </a14:imgEffect>
                  </a14:imgLayer>
                </a14:imgProps>
              </a:ext>
              <a:ext uri="{28A0092B-C50C-407E-A947-70E740481C1C}">
                <a14:useLocalDpi xmlns:a14="http://schemas.microsoft.com/office/drawing/2010/main" val="0"/>
              </a:ext>
            </a:extLst>
          </a:blip>
          <a:srcRect t="1583" b="1583"/>
          <a:stretch>
            <a:fillRect/>
          </a:stretch>
        </p:blipFill>
        <p:spPr>
          <a:xfrm>
            <a:off x="0" y="0"/>
            <a:ext cx="9144000" cy="4548851"/>
          </a:xfrm>
          <a:prstGeom prst="rect">
            <a:avLst/>
          </a:prstGeom>
          <a:solidFill>
            <a:srgbClr val="54274E"/>
          </a:solidFill>
        </p:spPr>
      </p:pic>
      <p:cxnSp>
        <p:nvCxnSpPr>
          <p:cNvPr id="3" name="Straight Connector 2"/>
          <p:cNvCxnSpPr/>
          <p:nvPr/>
        </p:nvCxnSpPr>
        <p:spPr>
          <a:xfrm>
            <a:off x="3633850" y="1141140"/>
            <a:ext cx="70733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538847" y="1309021"/>
            <a:ext cx="4696046" cy="2308324"/>
          </a:xfrm>
          <a:prstGeom prst="rect">
            <a:avLst/>
          </a:prstGeom>
        </p:spPr>
        <p:txBody>
          <a:bodyPr wrap="square">
            <a:spAutoFit/>
          </a:bodyPr>
          <a:lstStyle/>
          <a:p>
            <a:r>
              <a:rPr lang="en-GB" sz="1800" dirty="0">
                <a:solidFill>
                  <a:schemeClr val="bg1"/>
                </a:solidFill>
                <a:latin typeface="Chevin Pro Medium" panose="020F0603030000060003" pitchFamily="34" charset="0"/>
              </a:rPr>
              <a:t>to deliver a consistently high level of classroom and practical training to all classes of petroleum tanker driver, sitting within a system of accreditation and enforcement by industry, delivered in the most cost effective manner, thereby ensuring all petroleum tanker drivers are trained to the same high standard </a:t>
            </a:r>
          </a:p>
        </p:txBody>
      </p:sp>
      <p:sp>
        <p:nvSpPr>
          <p:cNvPr id="17" name="Rectangle 16">
            <a:extLst>
              <a:ext uri="{FF2B5EF4-FFF2-40B4-BE49-F238E27FC236}">
                <a16:creationId xmlns:a16="http://schemas.microsoft.com/office/drawing/2014/main" id="{BC3819FB-2BAD-EE46-9952-A1C77E2B7265}"/>
              </a:ext>
            </a:extLst>
          </p:cNvPr>
          <p:cNvSpPr/>
          <p:nvPr/>
        </p:nvSpPr>
        <p:spPr>
          <a:xfrm>
            <a:off x="3526974" y="475887"/>
            <a:ext cx="2399783" cy="581313"/>
          </a:xfrm>
          <a:prstGeom prst="rect">
            <a:avLst/>
          </a:prstGeom>
        </p:spPr>
        <p:txBody>
          <a:bodyPr wrap="square">
            <a:spAutoFit/>
          </a:bodyPr>
          <a:lstStyle/>
          <a:p>
            <a:pPr>
              <a:lnSpc>
                <a:spcPct val="150000"/>
              </a:lnSpc>
            </a:pPr>
            <a:r>
              <a:rPr lang="id-ID" sz="2400" b="1" dirty="0">
                <a:solidFill>
                  <a:schemeClr val="bg1"/>
                </a:solidFill>
                <a:latin typeface="Chevin Pro DemiBold" panose="020F0603030000060003" pitchFamily="34" charset="0"/>
              </a:rPr>
              <a:t>PURPOSE</a:t>
            </a:r>
          </a:p>
        </p:txBody>
      </p:sp>
    </p:spTree>
    <p:extLst>
      <p:ext uri="{BB962C8B-B14F-4D97-AF65-F5344CB8AC3E}">
        <p14:creationId xmlns:p14="http://schemas.microsoft.com/office/powerpoint/2010/main" val="2851512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2">
            <a:extLst>
              <a:ext uri="{FF2B5EF4-FFF2-40B4-BE49-F238E27FC236}">
                <a16:creationId xmlns:a16="http://schemas.microsoft.com/office/drawing/2014/main" id="{E8E08091-6A37-C747-8F05-024F7BC80D25}"/>
              </a:ext>
            </a:extLst>
          </p:cNvPr>
          <p:cNvPicPr>
            <a:picLocks noChangeAspect="1"/>
          </p:cNvPicPr>
          <p:nvPr/>
        </p:nvPicPr>
        <p:blipFill>
          <a:blip r:embed="rId3">
            <a:duotone>
              <a:prstClr val="black"/>
              <a:srgbClr val="54274E">
                <a:tint val="45000"/>
                <a:satMod val="400000"/>
              </a:srgbClr>
            </a:duotone>
            <a:extLst>
              <a:ext uri="{BEBA8EAE-BF5A-486C-A8C5-ECC9F3942E4B}">
                <a14:imgProps xmlns:a14="http://schemas.microsoft.com/office/drawing/2010/main">
                  <a14:imgLayer r:embed="rId4">
                    <a14:imgEffect>
                      <a14:backgroundRemoval t="11267" b="88733" l="10000" r="90000"/>
                    </a14:imgEffect>
                  </a14:imgLayer>
                </a14:imgProps>
              </a:ext>
              <a:ext uri="{28A0092B-C50C-407E-A947-70E740481C1C}">
                <a14:useLocalDpi xmlns:a14="http://schemas.microsoft.com/office/drawing/2010/main" val="0"/>
              </a:ext>
            </a:extLst>
          </a:blip>
          <a:srcRect t="1583" b="1583"/>
          <a:stretch>
            <a:fillRect/>
          </a:stretch>
        </p:blipFill>
        <p:spPr>
          <a:xfrm>
            <a:off x="0" y="0"/>
            <a:ext cx="9144000" cy="4548851"/>
          </a:xfrm>
          <a:prstGeom prst="rect">
            <a:avLst/>
          </a:prstGeom>
          <a:solidFill>
            <a:srgbClr val="54274E"/>
          </a:solidFill>
        </p:spPr>
      </p:pic>
      <p:cxnSp>
        <p:nvCxnSpPr>
          <p:cNvPr id="3" name="Straight Connector 2"/>
          <p:cNvCxnSpPr/>
          <p:nvPr/>
        </p:nvCxnSpPr>
        <p:spPr>
          <a:xfrm>
            <a:off x="3633850" y="1141140"/>
            <a:ext cx="70733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538847" y="1309021"/>
            <a:ext cx="4696046" cy="923330"/>
          </a:xfrm>
          <a:prstGeom prst="rect">
            <a:avLst/>
          </a:prstGeom>
        </p:spPr>
        <p:txBody>
          <a:bodyPr wrap="square">
            <a:spAutoFit/>
          </a:bodyPr>
          <a:lstStyle/>
          <a:p>
            <a:r>
              <a:rPr lang="en-GB" sz="1800" dirty="0">
                <a:solidFill>
                  <a:schemeClr val="bg1"/>
                </a:solidFill>
                <a:latin typeface="Chevin Pro Medium" panose="020F0603030000060003" pitchFamily="34" charset="0"/>
              </a:rPr>
              <a:t>drivers who meet this standard and keep it up to date are issued with the “Petroleum Driver Passport”</a:t>
            </a:r>
          </a:p>
        </p:txBody>
      </p:sp>
      <p:sp>
        <p:nvSpPr>
          <p:cNvPr id="17" name="Rectangle 16">
            <a:extLst>
              <a:ext uri="{FF2B5EF4-FFF2-40B4-BE49-F238E27FC236}">
                <a16:creationId xmlns:a16="http://schemas.microsoft.com/office/drawing/2014/main" id="{BC3819FB-2BAD-EE46-9952-A1C77E2B7265}"/>
              </a:ext>
            </a:extLst>
          </p:cNvPr>
          <p:cNvSpPr/>
          <p:nvPr/>
        </p:nvSpPr>
        <p:spPr>
          <a:xfrm>
            <a:off x="3526974" y="475887"/>
            <a:ext cx="2399783" cy="581313"/>
          </a:xfrm>
          <a:prstGeom prst="rect">
            <a:avLst/>
          </a:prstGeom>
        </p:spPr>
        <p:txBody>
          <a:bodyPr wrap="square">
            <a:spAutoFit/>
          </a:bodyPr>
          <a:lstStyle/>
          <a:p>
            <a:pPr>
              <a:lnSpc>
                <a:spcPct val="150000"/>
              </a:lnSpc>
            </a:pPr>
            <a:r>
              <a:rPr lang="id-ID" sz="2400" b="1" dirty="0">
                <a:solidFill>
                  <a:schemeClr val="bg1"/>
                </a:solidFill>
                <a:latin typeface="Chevin Pro DemiBold" panose="020F0603030000060003" pitchFamily="34" charset="0"/>
              </a:rPr>
              <a:t>OUTPUT</a:t>
            </a:r>
          </a:p>
        </p:txBody>
      </p:sp>
    </p:spTree>
    <p:extLst>
      <p:ext uri="{BB962C8B-B14F-4D97-AF65-F5344CB8AC3E}">
        <p14:creationId xmlns:p14="http://schemas.microsoft.com/office/powerpoint/2010/main" val="3777097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7" grpId="0"/>
    </p:bldLst>
  </p:timing>
</p:sld>
</file>

<file path=ppt/theme/theme1.xml><?xml version="1.0" encoding="utf-8"?>
<a:theme xmlns:a="http://schemas.openxmlformats.org/drawingml/2006/main" name="Office Theme">
  <a:themeElements>
    <a:clrScheme name="Orange">
      <a:dk1>
        <a:srgbClr val="000000"/>
      </a:dk1>
      <a:lt1>
        <a:sysClr val="window" lastClr="FFFFFF"/>
      </a:lt1>
      <a:dk2>
        <a:srgbClr val="55595D"/>
      </a:dk2>
      <a:lt2>
        <a:srgbClr val="CCDDEA"/>
      </a:lt2>
      <a:accent1>
        <a:srgbClr val="FF6D00"/>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19088</TotalTime>
  <Words>2319</Words>
  <Application>Microsoft Office PowerPoint</Application>
  <PresentationFormat>On-screen Show (16:9)</PresentationFormat>
  <Paragraphs>297</Paragraphs>
  <Slides>28</Slides>
  <Notes>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28</vt:i4>
      </vt:variant>
    </vt:vector>
  </HeadingPairs>
  <TitlesOfParts>
    <vt:vector size="37" baseType="lpstr">
      <vt:lpstr>Arial</vt:lpstr>
      <vt:lpstr>Calibri</vt:lpstr>
      <vt:lpstr>Calibri Light</vt:lpstr>
      <vt:lpstr>Chevin Pro DemiBold</vt:lpstr>
      <vt:lpstr>Chevin Pro Light</vt:lpstr>
      <vt:lpstr>Chevin Pro Medium</vt:lpstr>
      <vt:lpstr>Chevin Pro Thin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Fiona Kirkpatrick</cp:lastModifiedBy>
  <cp:revision>365</cp:revision>
  <dcterms:created xsi:type="dcterms:W3CDTF">2017-04-20T10:33:49Z</dcterms:created>
  <dcterms:modified xsi:type="dcterms:W3CDTF">2023-08-22T08:42:20Z</dcterms:modified>
</cp:coreProperties>
</file>