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Lst>
  <p:notesMasterIdLst>
    <p:notesMasterId r:id="rId16"/>
  </p:notesMasterIdLst>
  <p:sldIdLst>
    <p:sldId id="272" r:id="rId5"/>
    <p:sldId id="401" r:id="rId6"/>
    <p:sldId id="388" r:id="rId7"/>
    <p:sldId id="397" r:id="rId8"/>
    <p:sldId id="399" r:id="rId9"/>
    <p:sldId id="411" r:id="rId10"/>
    <p:sldId id="404" r:id="rId11"/>
    <p:sldId id="412" r:id="rId12"/>
    <p:sldId id="413" r:id="rId13"/>
    <p:sldId id="410" r:id="rId14"/>
    <p:sldId id="385" r:id="rId15"/>
  </p:sldIdLst>
  <p:sldSz cx="12192000" cy="6858000"/>
  <p:notesSz cx="6858000" cy="9144000"/>
  <p:defaultTex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F57B"/>
    <a:srgbClr val="335F79"/>
    <a:srgbClr val="E30613"/>
    <a:srgbClr val="E21D24"/>
    <a:srgbClr val="FF2A46"/>
    <a:srgbClr val="9B1311"/>
    <a:srgbClr val="FCDB3D"/>
    <a:srgbClr val="003478"/>
    <a:srgbClr val="D1040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0999" autoAdjust="0"/>
  </p:normalViewPr>
  <p:slideViewPr>
    <p:cSldViewPr snapToGrid="0">
      <p:cViewPr varScale="1">
        <p:scale>
          <a:sx n="58" d="100"/>
          <a:sy n="58" d="100"/>
        </p:scale>
        <p:origin x="2598"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vek Bhasin" userId="deb4a90a-3318-470c-a485-27b7b42355d0" providerId="ADAL" clId="{898F408C-71B6-4C83-A8C2-F2DD9E9EE7CD}"/>
    <pc:docChg chg="custSel modSld">
      <pc:chgData name="Vivek Bhasin" userId="deb4a90a-3318-470c-a485-27b7b42355d0" providerId="ADAL" clId="{898F408C-71B6-4C83-A8C2-F2DD9E9EE7CD}" dt="2023-07-19T07:34:26.681" v="45" actId="20577"/>
      <pc:docMkLst>
        <pc:docMk/>
      </pc:docMkLst>
      <pc:sldChg chg="modNotesTx">
        <pc:chgData name="Vivek Bhasin" userId="deb4a90a-3318-470c-a485-27b7b42355d0" providerId="ADAL" clId="{898F408C-71B6-4C83-A8C2-F2DD9E9EE7CD}" dt="2023-07-19T07:34:26.681" v="45" actId="20577"/>
        <pc:sldMkLst>
          <pc:docMk/>
          <pc:sldMk cId="1380607481" sldId="410"/>
        </pc:sldMkLst>
      </pc:sldChg>
      <pc:sldChg chg="modNotesTx">
        <pc:chgData name="Vivek Bhasin" userId="deb4a90a-3318-470c-a485-27b7b42355d0" providerId="ADAL" clId="{898F408C-71B6-4C83-A8C2-F2DD9E9EE7CD}" dt="2023-07-19T07:33:23.865" v="0" actId="20577"/>
        <pc:sldMkLst>
          <pc:docMk/>
          <pc:sldMk cId="3745154234" sldId="413"/>
        </pc:sldMkLst>
      </pc:sldChg>
    </pc:docChg>
  </pc:docChgLst>
  <pc:docChgLst>
    <pc:chgData name="Vivek Bhasin" userId="deb4a90a-3318-470c-a485-27b7b42355d0" providerId="ADAL" clId="{01C2513D-643C-4286-A79A-E9C780C5E397}"/>
    <pc:docChg chg="custSel delSld modSld">
      <pc:chgData name="Vivek Bhasin" userId="deb4a90a-3318-470c-a485-27b7b42355d0" providerId="ADAL" clId="{01C2513D-643C-4286-A79A-E9C780C5E397}" dt="2023-07-19T14:16:21.775" v="844" actId="20577"/>
      <pc:docMkLst>
        <pc:docMk/>
      </pc:docMkLst>
      <pc:sldChg chg="modNotesTx">
        <pc:chgData name="Vivek Bhasin" userId="deb4a90a-3318-470c-a485-27b7b42355d0" providerId="ADAL" clId="{01C2513D-643C-4286-A79A-E9C780C5E397}" dt="2023-07-19T14:08:14.578" v="98" actId="20577"/>
        <pc:sldMkLst>
          <pc:docMk/>
          <pc:sldMk cId="2952492398" sldId="388"/>
        </pc:sldMkLst>
      </pc:sldChg>
      <pc:sldChg chg="modNotesTx">
        <pc:chgData name="Vivek Bhasin" userId="deb4a90a-3318-470c-a485-27b7b42355d0" providerId="ADAL" clId="{01C2513D-643C-4286-A79A-E9C780C5E397}" dt="2023-07-19T14:10:03.042" v="192" actId="20577"/>
        <pc:sldMkLst>
          <pc:docMk/>
          <pc:sldMk cId="1558591486" sldId="397"/>
        </pc:sldMkLst>
      </pc:sldChg>
      <pc:sldChg chg="modNotesTx">
        <pc:chgData name="Vivek Bhasin" userId="deb4a90a-3318-470c-a485-27b7b42355d0" providerId="ADAL" clId="{01C2513D-643C-4286-A79A-E9C780C5E397}" dt="2023-07-19T14:15:29.412" v="841" actId="20577"/>
        <pc:sldMkLst>
          <pc:docMk/>
          <pc:sldMk cId="2228253574" sldId="404"/>
        </pc:sldMkLst>
      </pc:sldChg>
      <pc:sldChg chg="del">
        <pc:chgData name="Vivek Bhasin" userId="deb4a90a-3318-470c-a485-27b7b42355d0" providerId="ADAL" clId="{01C2513D-643C-4286-A79A-E9C780C5E397}" dt="2023-07-17T13:50:20.831" v="1" actId="47"/>
        <pc:sldMkLst>
          <pc:docMk/>
          <pc:sldMk cId="3192942273" sldId="406"/>
        </pc:sldMkLst>
      </pc:sldChg>
      <pc:sldChg chg="del">
        <pc:chgData name="Vivek Bhasin" userId="deb4a90a-3318-470c-a485-27b7b42355d0" providerId="ADAL" clId="{01C2513D-643C-4286-A79A-E9C780C5E397}" dt="2023-07-17T13:50:23.653" v="2" actId="47"/>
        <pc:sldMkLst>
          <pc:docMk/>
          <pc:sldMk cId="1595776094" sldId="408"/>
        </pc:sldMkLst>
      </pc:sldChg>
      <pc:sldChg chg="modNotesTx">
        <pc:chgData name="Vivek Bhasin" userId="deb4a90a-3318-470c-a485-27b7b42355d0" providerId="ADAL" clId="{01C2513D-643C-4286-A79A-E9C780C5E397}" dt="2023-07-19T14:15:13.216" v="828" actId="20577"/>
        <pc:sldMkLst>
          <pc:docMk/>
          <pc:sldMk cId="1429576476" sldId="411"/>
        </pc:sldMkLst>
      </pc:sldChg>
      <pc:sldChg chg="modNotesTx">
        <pc:chgData name="Vivek Bhasin" userId="deb4a90a-3318-470c-a485-27b7b42355d0" providerId="ADAL" clId="{01C2513D-643C-4286-A79A-E9C780C5E397}" dt="2023-07-19T14:15:53.871" v="843" actId="20577"/>
        <pc:sldMkLst>
          <pc:docMk/>
          <pc:sldMk cId="3283106590" sldId="412"/>
        </pc:sldMkLst>
      </pc:sldChg>
      <pc:sldChg chg="modSp mod modNotesTx">
        <pc:chgData name="Vivek Bhasin" userId="deb4a90a-3318-470c-a485-27b7b42355d0" providerId="ADAL" clId="{01C2513D-643C-4286-A79A-E9C780C5E397}" dt="2023-07-19T14:16:21.775" v="844" actId="20577"/>
        <pc:sldMkLst>
          <pc:docMk/>
          <pc:sldMk cId="3745154234" sldId="413"/>
        </pc:sldMkLst>
        <pc:picChg chg="mod">
          <ac:chgData name="Vivek Bhasin" userId="deb4a90a-3318-470c-a485-27b7b42355d0" providerId="ADAL" clId="{01C2513D-643C-4286-A79A-E9C780C5E397}" dt="2023-07-17T12:18:35.548" v="0" actId="14100"/>
          <ac:picMkLst>
            <pc:docMk/>
            <pc:sldMk cId="3745154234" sldId="413"/>
            <ac:picMk id="9" creationId="{5C91AF10-20E9-24AD-D6A7-CDDF41561A1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3473A1-20D2-4728-BADE-F8E591C08E20}" type="datetimeFigureOut">
              <a:rPr lang="en-GB" smtClean="0"/>
              <a:t>19/07/2023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39017-3009-41A6-8DBB-511D2F8807E4}" type="slidenum">
              <a:rPr lang="en-GB" smtClean="0"/>
              <a:t>‹#›</a:t>
            </a:fld>
            <a:endParaRPr lang="en-GB"/>
          </a:p>
        </p:txBody>
      </p:sp>
    </p:spTree>
    <p:extLst>
      <p:ext uri="{BB962C8B-B14F-4D97-AF65-F5344CB8AC3E}">
        <p14:creationId xmlns:p14="http://schemas.microsoft.com/office/powerpoint/2010/main" val="1299831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Who are we – We oversee all major infrastructure projects in London – Thames Tideway, Crossrail, The River Thames, Roads, Tunnels, HS2,   </a:t>
            </a:r>
          </a:p>
        </p:txBody>
      </p:sp>
      <p:sp>
        <p:nvSpPr>
          <p:cNvPr id="4" name="Slide Number Placeholder 3"/>
          <p:cNvSpPr>
            <a:spLocks noGrp="1"/>
          </p:cNvSpPr>
          <p:nvPr>
            <p:ph type="sldNum" sz="quarter" idx="5"/>
          </p:nvPr>
        </p:nvSpPr>
        <p:spPr/>
        <p:txBody>
          <a:bodyPr/>
          <a:lstStyle/>
          <a:p>
            <a:fld id="{DF639017-3009-41A6-8DBB-511D2F8807E4}" type="slidenum">
              <a:rPr lang="en-GB" smtClean="0"/>
              <a:t>1</a:t>
            </a:fld>
            <a:endParaRPr lang="en-GB"/>
          </a:p>
        </p:txBody>
      </p:sp>
    </p:spTree>
    <p:extLst>
      <p:ext uri="{BB962C8B-B14F-4D97-AF65-F5344CB8AC3E}">
        <p14:creationId xmlns:p14="http://schemas.microsoft.com/office/powerpoint/2010/main" val="32969202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a:t>Some classic cars have now been retrofitted with lithium batteries. You could now attend an RTC involving a classic mini or a nice Jaguar E type and assume it is an internal combustion engine where in fact it is now an EV. It’s also paramount that the type of fuel identified is shared with all partner agencies in attendance. </a:t>
            </a:r>
          </a:p>
          <a:p>
            <a:pPr marL="171450" indent="-171450">
              <a:buFont typeface="Arial" panose="020B0604020202020204" pitchFamily="34" charset="0"/>
              <a:buChar char="•"/>
            </a:pPr>
            <a:r>
              <a:rPr lang="en-GB"/>
              <a:t>When approaching an RTC involving an Electric Vehicle, it is important that a safety officer should be deployed not only to monitor crews using heavy cutting equipment but to also use a thermal imagining camera and monitor any rise in temperature from the battery. The safety officer should also be rigged in full PPE and with a gas detection monitor. The incident commander should give a very clear brief to their safety officer. </a:t>
            </a:r>
          </a:p>
          <a:p>
            <a:pPr marL="171450" indent="-171450">
              <a:buFont typeface="Arial" panose="020B0604020202020204" pitchFamily="34" charset="0"/>
              <a:buChar char="•"/>
            </a:pPr>
            <a:r>
              <a:rPr lang="en-GB"/>
              <a:t> If the batteries have been compromised, what appears to be white smoke is in fact a highly toxic flammable vapour cloud. This could result in a snatch rescue if persons are trapped.</a:t>
            </a:r>
          </a:p>
          <a:p>
            <a:pPr marL="171450" indent="-171450">
              <a:buFont typeface="Arial" panose="020B0604020202020204" pitchFamily="34" charset="0"/>
              <a:buChar char="•"/>
            </a:pPr>
            <a:r>
              <a:rPr lang="en-GB"/>
              <a:t>If the vehicle is on fire and subsequently extinguished by Fire and Rescue crews, there is the risk of re-ignition.  </a:t>
            </a:r>
          </a:p>
          <a:p>
            <a:pPr marL="171450" indent="-171450">
              <a:buFont typeface="Arial" panose="020B0604020202020204" pitchFamily="34" charset="0"/>
              <a:buChar char="•"/>
            </a:pPr>
            <a:r>
              <a:rPr lang="en-GB"/>
              <a:t>Moving an Electric vehicle post incident can pose a risk to emergency services personnel due to the regenerative braking systems, adding power back into the battery.  </a:t>
            </a:r>
          </a:p>
          <a:p>
            <a:pPr marL="171450" indent="-171450">
              <a:buFont typeface="Arial" panose="020B0604020202020204" pitchFamily="34" charset="0"/>
              <a:buChar char="•"/>
            </a:pPr>
            <a:r>
              <a:rPr lang="en-GB"/>
              <a:t>Hurricane Ian in Florida – Suffered considerable floods in 2022, as the water begun to subside, some electric vehicles began to catch fire without warning. </a:t>
            </a:r>
          </a:p>
          <a:p>
            <a:pPr marL="171450" indent="-171450">
              <a:buFont typeface="Arial" panose="020B0604020202020204" pitchFamily="34" charset="0"/>
              <a:buChar char="•"/>
            </a:pPr>
            <a:r>
              <a:rPr lang="en-GB"/>
              <a:t>LFB have created a note in PN977 All incident considerations -  Crews may need to have a presence and agree a tactical fire plan whilst the vehicle is recovered. Additionally, crews may need to put in place watching brief(s), re inspections, and consider the need to accompany the affected vehicle to its destination (if within London area). An in-depth handover to the Responsible Person (RP) will be required. </a:t>
            </a:r>
          </a:p>
          <a:p>
            <a:pPr marL="171450" indent="-171450">
              <a:buFont typeface="Arial" panose="020B0604020202020204" pitchFamily="34" charset="0"/>
              <a:buChar char="•"/>
            </a:pPr>
            <a:r>
              <a:rPr lang="en-GB"/>
              <a:t>Most important – Be safe, this is an emerging risk for fire responders globally, fire tactics around the world are constantly being discussed and adapted, with new equipment being researched and tested.    </a:t>
            </a:r>
          </a:p>
          <a:p>
            <a:endParaRPr lang="en-GB"/>
          </a:p>
        </p:txBody>
      </p:sp>
      <p:sp>
        <p:nvSpPr>
          <p:cNvPr id="4" name="Slide Number Placeholder 3"/>
          <p:cNvSpPr>
            <a:spLocks noGrp="1"/>
          </p:cNvSpPr>
          <p:nvPr>
            <p:ph type="sldNum" sz="quarter" idx="5"/>
          </p:nvPr>
        </p:nvSpPr>
        <p:spPr/>
        <p:txBody>
          <a:bodyPr/>
          <a:lstStyle/>
          <a:p>
            <a:fld id="{DF639017-3009-41A6-8DBB-511D2F8807E4}" type="slidenum">
              <a:rPr lang="en-GB" smtClean="0"/>
              <a:t>10</a:t>
            </a:fld>
            <a:endParaRPr lang="en-GB"/>
          </a:p>
        </p:txBody>
      </p:sp>
    </p:spTree>
    <p:extLst>
      <p:ext uri="{BB962C8B-B14F-4D97-AF65-F5344CB8AC3E}">
        <p14:creationId xmlns:p14="http://schemas.microsoft.com/office/powerpoint/2010/main" val="1745367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F639017-3009-41A6-8DBB-511D2F8807E4}" type="slidenum">
              <a:rPr lang="en-GB" smtClean="0"/>
              <a:t>11</a:t>
            </a:fld>
            <a:endParaRPr lang="en-GB"/>
          </a:p>
        </p:txBody>
      </p:sp>
    </p:spTree>
    <p:extLst>
      <p:ext uri="{BB962C8B-B14F-4D97-AF65-F5344CB8AC3E}">
        <p14:creationId xmlns:p14="http://schemas.microsoft.com/office/powerpoint/2010/main" val="1733255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Who are we – We oversee all major infrastructure projects in London – Thames Tideway, Crossrail, The River Thames, Roads, Tunnels, HS2, </a:t>
            </a:r>
          </a:p>
        </p:txBody>
      </p:sp>
      <p:sp>
        <p:nvSpPr>
          <p:cNvPr id="4" name="Slide Number Placeholder 3"/>
          <p:cNvSpPr>
            <a:spLocks noGrp="1"/>
          </p:cNvSpPr>
          <p:nvPr>
            <p:ph type="sldNum" sz="quarter" idx="5"/>
          </p:nvPr>
        </p:nvSpPr>
        <p:spPr/>
        <p:txBody>
          <a:bodyPr/>
          <a:lstStyle/>
          <a:p>
            <a:fld id="{DF639017-3009-41A6-8DBB-511D2F8807E4}" type="slidenum">
              <a:rPr lang="en-GB" smtClean="0"/>
              <a:t>2</a:t>
            </a:fld>
            <a:endParaRPr lang="en-GB"/>
          </a:p>
        </p:txBody>
      </p:sp>
    </p:spTree>
    <p:extLst>
      <p:ext uri="{BB962C8B-B14F-4D97-AF65-F5344CB8AC3E}">
        <p14:creationId xmlns:p14="http://schemas.microsoft.com/office/powerpoint/2010/main" val="2758529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On top is Stanmore LU station – Fire from e-unicycle </a:t>
            </a:r>
          </a:p>
          <a:p>
            <a:r>
              <a:rPr lang="en-US" dirty="0">
                <a:cs typeface="Calibri"/>
              </a:rPr>
              <a:t>On the bottom is Parson Green  fire from </a:t>
            </a:r>
            <a:r>
              <a:rPr lang="en-US" dirty="0" err="1">
                <a:cs typeface="Calibri"/>
              </a:rPr>
              <a:t>e-scooter</a:t>
            </a:r>
            <a:endParaRPr lang="en-US" dirty="0">
              <a:cs typeface="Calibri"/>
            </a:endParaRPr>
          </a:p>
          <a:p>
            <a:endParaRPr lang="en-US" dirty="0">
              <a:cs typeface="Calibri"/>
            </a:endParaRPr>
          </a:p>
          <a:p>
            <a:pPr marL="171450" indent="-171450">
              <a:buFont typeface="Arial" panose="020B0604020202020204" pitchFamily="34" charset="0"/>
              <a:buChar char="•"/>
            </a:pPr>
            <a:r>
              <a:rPr lang="en-US" dirty="0">
                <a:cs typeface="Calibri"/>
              </a:rPr>
              <a:t>The Transport Liaison Group/LFB already had concerns before both these incidents occurred. It led to the implantation of banning e-scooters and E-Unicycles from the entire </a:t>
            </a:r>
            <a:r>
              <a:rPr lang="en-US" dirty="0" err="1">
                <a:cs typeface="Calibri"/>
              </a:rPr>
              <a:t>TfL</a:t>
            </a:r>
            <a:r>
              <a:rPr lang="en-US" dirty="0">
                <a:cs typeface="Calibri"/>
              </a:rPr>
              <a:t> network. This includes LU, River and Buses </a:t>
            </a:r>
            <a:r>
              <a:rPr lang="en-US" dirty="0" err="1">
                <a:cs typeface="Calibri"/>
              </a:rPr>
              <a:t>etc</a:t>
            </a:r>
            <a:endParaRPr lang="en-US" dirty="0">
              <a:cs typeface="Calibri"/>
            </a:endParaRPr>
          </a:p>
          <a:p>
            <a:pPr marL="171450" indent="-171450">
              <a:buFont typeface="Arial" panose="020B0604020202020204" pitchFamily="34" charset="0"/>
              <a:buChar char="•"/>
            </a:pPr>
            <a:r>
              <a:rPr lang="en-US" dirty="0">
                <a:cs typeface="Calibri"/>
              </a:rPr>
              <a:t>Action has recently been taken by several rail operators implementing a ban due to the risk associated with e-scooters and other EPPVs. </a:t>
            </a:r>
          </a:p>
          <a:p>
            <a:pPr marL="171450" indent="-171450">
              <a:buFont typeface="Arial" panose="020B0604020202020204" pitchFamily="34" charset="0"/>
              <a:buChar char="•"/>
            </a:pPr>
            <a:r>
              <a:rPr lang="en-GB" sz="1800" dirty="0">
                <a:solidFill>
                  <a:srgbClr val="000000"/>
                </a:solidFill>
                <a:effectLst/>
                <a:latin typeface="Calibri" panose="020F0502020204030204" pitchFamily="34" charset="0"/>
                <a:ea typeface="Calibri" panose="020F0502020204030204" pitchFamily="34" charset="0"/>
              </a:rPr>
              <a:t>So far in 2023, LFB has attended 80 fires involving e-bikes and 17 involving e-scooters which is 4 times as many incidents as those involving e-scooters. We are not aware of any EPPV fires on public transport this year. </a:t>
            </a:r>
            <a:endParaRPr lang="en-US" dirty="0">
              <a:cs typeface="Calibri"/>
            </a:endParaRPr>
          </a:p>
        </p:txBody>
      </p:sp>
      <p:sp>
        <p:nvSpPr>
          <p:cNvPr id="4" name="Slide Number Placeholder 3"/>
          <p:cNvSpPr>
            <a:spLocks noGrp="1"/>
          </p:cNvSpPr>
          <p:nvPr>
            <p:ph type="sldNum" sz="quarter" idx="5"/>
          </p:nvPr>
        </p:nvSpPr>
        <p:spPr/>
        <p:txBody>
          <a:bodyPr/>
          <a:lstStyle/>
          <a:p>
            <a:fld id="{DF639017-3009-41A6-8DBB-511D2F8807E4}" type="slidenum">
              <a:rPr lang="en-GB" smtClean="0"/>
              <a:t>3</a:t>
            </a:fld>
            <a:endParaRPr lang="en-GB"/>
          </a:p>
        </p:txBody>
      </p:sp>
    </p:spTree>
    <p:extLst>
      <p:ext uri="{BB962C8B-B14F-4D97-AF65-F5344CB8AC3E}">
        <p14:creationId xmlns:p14="http://schemas.microsoft.com/office/powerpoint/2010/main" val="1049740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TLG have been educating and liaising with partners and organisations across London as well as Globally into the safe use of Lithium batteries. </a:t>
            </a:r>
          </a:p>
          <a:p>
            <a:r>
              <a:rPr lang="en-GB" dirty="0"/>
              <a:t>There is most definitely a place for this type of technology within London but more research and development in adequate safety is required. </a:t>
            </a:r>
          </a:p>
          <a:p>
            <a:r>
              <a:rPr lang="en-GB" dirty="0"/>
              <a:t>They allow for a  cheaper alternative way to travel, allow people with limited mobility to navigate London easier and is apparently a fun mode of transport (I’ve never used one personally)</a:t>
            </a:r>
          </a:p>
          <a:p>
            <a:r>
              <a:rPr lang="en-GB" dirty="0"/>
              <a:t>We must do all we can to ensure those that use E-bikes/E-scooters and other modes of Electric Powered Personal Vehicles are kept well informed of the hazards and risks associated with them. </a:t>
            </a:r>
          </a:p>
          <a:p>
            <a:r>
              <a:rPr lang="en-GB" dirty="0"/>
              <a:t>The LFB has implemented the #chargesafe Campaign   </a:t>
            </a:r>
          </a:p>
          <a:p>
            <a:r>
              <a:rPr lang="en-GB" dirty="0"/>
              <a:t>  </a:t>
            </a:r>
          </a:p>
        </p:txBody>
      </p:sp>
      <p:sp>
        <p:nvSpPr>
          <p:cNvPr id="4" name="Slide Number Placeholder 3"/>
          <p:cNvSpPr>
            <a:spLocks noGrp="1"/>
          </p:cNvSpPr>
          <p:nvPr>
            <p:ph type="sldNum" sz="quarter" idx="5"/>
          </p:nvPr>
        </p:nvSpPr>
        <p:spPr/>
        <p:txBody>
          <a:bodyPr/>
          <a:lstStyle/>
          <a:p>
            <a:fld id="{DF639017-3009-41A6-8DBB-511D2F8807E4}" type="slidenum">
              <a:rPr lang="en-GB" smtClean="0"/>
              <a:t>4</a:t>
            </a:fld>
            <a:endParaRPr lang="en-GB"/>
          </a:p>
        </p:txBody>
      </p:sp>
    </p:spTree>
    <p:extLst>
      <p:ext uri="{BB962C8B-B14F-4D97-AF65-F5344CB8AC3E}">
        <p14:creationId xmlns:p14="http://schemas.microsoft.com/office/powerpoint/2010/main" val="2604801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latest data shows that firefighters have attended 80 e-bike fires already in 2023. 17 E-Scooters, 2 fully electric buses </a:t>
            </a:r>
          </a:p>
        </p:txBody>
      </p:sp>
      <p:sp>
        <p:nvSpPr>
          <p:cNvPr id="4" name="Slide Number Placeholder 3"/>
          <p:cNvSpPr>
            <a:spLocks noGrp="1"/>
          </p:cNvSpPr>
          <p:nvPr>
            <p:ph type="sldNum" sz="quarter" idx="5"/>
          </p:nvPr>
        </p:nvSpPr>
        <p:spPr/>
        <p:txBody>
          <a:bodyPr/>
          <a:lstStyle/>
          <a:p>
            <a:fld id="{DF639017-3009-41A6-8DBB-511D2F8807E4}" type="slidenum">
              <a:rPr lang="en-GB" smtClean="0"/>
              <a:t>5</a:t>
            </a:fld>
            <a:endParaRPr lang="en-GB"/>
          </a:p>
        </p:txBody>
      </p:sp>
    </p:spTree>
    <p:extLst>
      <p:ext uri="{BB962C8B-B14F-4D97-AF65-F5344CB8AC3E}">
        <p14:creationId xmlns:p14="http://schemas.microsoft.com/office/powerpoint/2010/main" val="2030919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Thermal runaway (TR)</a:t>
            </a:r>
          </a:p>
          <a:p>
            <a:r>
              <a:rPr lang="en-GB" dirty="0"/>
              <a:t>TR can be caused by battery impact, over or undercharging or from defects within the battery’s material from manufacture it can also fail if it gets too hot/cold or penetrated. </a:t>
            </a:r>
          </a:p>
          <a:p>
            <a:r>
              <a:rPr lang="en-GB" dirty="0"/>
              <a:t>Thermal Runaway is irreversible chemical reaction which can potentially lead to flames jetting out from the battery casing, burning debris (battery cells) being ejected from the battery and possible explosion in a confined space due to the flammable vapour.</a:t>
            </a:r>
          </a:p>
          <a:p>
            <a:endParaRPr lang="en-GB" dirty="0"/>
          </a:p>
          <a:p>
            <a:r>
              <a:rPr lang="en-GB" dirty="0"/>
              <a:t>Toxicity  </a:t>
            </a:r>
          </a:p>
          <a:p>
            <a:r>
              <a:rPr lang="en-GB" dirty="0"/>
              <a:t>When a lithium battery burns it emits plumes of white smoke. </a:t>
            </a:r>
          </a:p>
          <a:p>
            <a:r>
              <a:rPr lang="en-GB" dirty="0"/>
              <a:t>Traditionally white smoke has been associated with steam and therefore not particularly dangerous. </a:t>
            </a:r>
          </a:p>
          <a:p>
            <a:r>
              <a:rPr lang="en-GB" dirty="0"/>
              <a:t>Unfortunately, this is not the case with Li batteries as this smoke may contain highly toxic chemicals such as HF, HCl and CO. </a:t>
            </a:r>
          </a:p>
          <a:p>
            <a:endParaRPr lang="en-GB" dirty="0"/>
          </a:p>
          <a:p>
            <a:r>
              <a:rPr lang="en-GB" dirty="0"/>
              <a:t>Run-off issues  </a:t>
            </a:r>
          </a:p>
          <a:p>
            <a:r>
              <a:rPr lang="en-GB" dirty="0"/>
              <a:t>Large volumes of water are required to cool Li battery fires – typically in excess of 20,000 litres for medium sized electric vehicle. </a:t>
            </a:r>
          </a:p>
          <a:p>
            <a:r>
              <a:rPr lang="en-GB" dirty="0"/>
              <a:t>On a forecourt drainage systems could be overwhelmed. The runoff would be mixed with toxic compounds, so can also lead to environmental concerns as well as toxicity risk to people. Early engagement with the environmental agency must be made</a:t>
            </a:r>
          </a:p>
          <a:p>
            <a:r>
              <a:rPr lang="en-GB" dirty="0"/>
              <a:t> </a:t>
            </a:r>
          </a:p>
          <a:p>
            <a:r>
              <a:rPr lang="en-GB" dirty="0"/>
              <a:t>Re-ignition </a:t>
            </a:r>
          </a:p>
          <a:p>
            <a:r>
              <a:rPr lang="en-GB" dirty="0"/>
              <a:t>Li batteries can have the potential to reignite hours or even days after initial ignition. </a:t>
            </a:r>
          </a:p>
          <a:p>
            <a:r>
              <a:rPr lang="en-GB" dirty="0"/>
              <a:t>This poses a risk for both first responders as it is difficult to know whether it is completely extinguished and similarly for recovery agencies, MET Police forensics and insurance companies when inspecting a damaged EV. </a:t>
            </a:r>
          </a:p>
        </p:txBody>
      </p:sp>
      <p:sp>
        <p:nvSpPr>
          <p:cNvPr id="4" name="Slide Number Placeholder 3"/>
          <p:cNvSpPr>
            <a:spLocks noGrp="1"/>
          </p:cNvSpPr>
          <p:nvPr>
            <p:ph type="sldNum" sz="quarter" idx="5"/>
          </p:nvPr>
        </p:nvSpPr>
        <p:spPr/>
        <p:txBody>
          <a:bodyPr/>
          <a:lstStyle/>
          <a:p>
            <a:fld id="{DF639017-3009-41A6-8DBB-511D2F8807E4}" type="slidenum">
              <a:rPr lang="en-GB" smtClean="0"/>
              <a:t>6</a:t>
            </a:fld>
            <a:endParaRPr lang="en-GB"/>
          </a:p>
        </p:txBody>
      </p:sp>
    </p:spTree>
    <p:extLst>
      <p:ext uri="{BB962C8B-B14F-4D97-AF65-F5344CB8AC3E}">
        <p14:creationId xmlns:p14="http://schemas.microsoft.com/office/powerpoint/2010/main" val="1070314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year-on-year increase in plug in vehicles - Plug-in vehicles are defined by the DfT as all models identified as being battery electric, plug-in hybrid electric, or range-extended electric.</a:t>
            </a:r>
          </a:p>
          <a:p>
            <a:r>
              <a:rPr lang="en-GB" dirty="0"/>
              <a:t>Across the UK as of the end of April 2023, there were more than 1,250,500 plug-in cars with over 760,000 battery electric vehicles. Source - DfT</a:t>
            </a:r>
          </a:p>
        </p:txBody>
      </p:sp>
      <p:sp>
        <p:nvSpPr>
          <p:cNvPr id="4" name="Slide Number Placeholder 3"/>
          <p:cNvSpPr>
            <a:spLocks noGrp="1"/>
          </p:cNvSpPr>
          <p:nvPr>
            <p:ph type="sldNum" sz="quarter" idx="5"/>
          </p:nvPr>
        </p:nvSpPr>
        <p:spPr/>
        <p:txBody>
          <a:bodyPr/>
          <a:lstStyle/>
          <a:p>
            <a:fld id="{DF639017-3009-41A6-8DBB-511D2F8807E4}" type="slidenum">
              <a:rPr lang="en-GB" smtClean="0"/>
              <a:t>7</a:t>
            </a:fld>
            <a:endParaRPr lang="en-GB"/>
          </a:p>
        </p:txBody>
      </p:sp>
    </p:spTree>
    <p:extLst>
      <p:ext uri="{BB962C8B-B14F-4D97-AF65-F5344CB8AC3E}">
        <p14:creationId xmlns:p14="http://schemas.microsoft.com/office/powerpoint/2010/main" val="4739433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Heathrow Airport</a:t>
            </a:r>
          </a:p>
          <a:p>
            <a:r>
              <a:rPr lang="en-GB" dirty="0"/>
              <a:t>In summary of the circumstance </a:t>
            </a:r>
          </a:p>
          <a:p>
            <a:r>
              <a:rPr lang="en-GB" dirty="0"/>
              <a:t> </a:t>
            </a:r>
          </a:p>
          <a:p>
            <a:r>
              <a:rPr lang="en-GB" dirty="0"/>
              <a:t>•	Vehicle: Mercedes </a:t>
            </a:r>
            <a:r>
              <a:rPr lang="en-GB" dirty="0" err="1"/>
              <a:t>Evito</a:t>
            </a:r>
            <a:endParaRPr lang="en-GB" dirty="0"/>
          </a:p>
          <a:p>
            <a:endParaRPr lang="en-GB" dirty="0"/>
          </a:p>
          <a:p>
            <a:r>
              <a:rPr lang="en-GB" dirty="0"/>
              <a:t>•	The vehicle had travelled to Heathrow from Luton and drove straight to the Renaissance Hotel. He plugged into a tesla slow charger which was a 110KW charging unit. This was charging for approximately 40 minutes.</a:t>
            </a:r>
          </a:p>
          <a:p>
            <a:endParaRPr lang="en-GB" dirty="0"/>
          </a:p>
          <a:p>
            <a:r>
              <a:rPr lang="en-GB" dirty="0"/>
              <a:t>•	It was then drove to the Perimeter car park which was a short journey (less than 5mins). Once in the vehicle he had a warning light come on and a message stating “battery overheating” he pulled over in the car park to check.</a:t>
            </a:r>
          </a:p>
          <a:p>
            <a:endParaRPr lang="en-GB" dirty="0"/>
          </a:p>
          <a:p>
            <a:r>
              <a:rPr lang="en-GB" dirty="0"/>
              <a:t>•	After 5 minutes he saw smoke coming from underneath the vehicle, within a further 5 minute this had changed to flames, this was described as loud. He moved away from the vehicle and called the Fire Brigade.</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DF639017-3009-41A6-8DBB-511D2F8807E4}" type="slidenum">
              <a:rPr lang="en-GB" smtClean="0"/>
              <a:t>8</a:t>
            </a:fld>
            <a:endParaRPr lang="en-GB"/>
          </a:p>
        </p:txBody>
      </p:sp>
    </p:spTree>
    <p:extLst>
      <p:ext uri="{BB962C8B-B14F-4D97-AF65-F5344CB8AC3E}">
        <p14:creationId xmlns:p14="http://schemas.microsoft.com/office/powerpoint/2010/main" val="834590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Tesla crashed into a pump at a Herefordshire petrol station and left it completely destroyed. No real signs of fire damage. This has happened countless times with ICE vehicles.</a:t>
            </a:r>
          </a:p>
          <a:p>
            <a:r>
              <a:rPr lang="en-GB" dirty="0"/>
              <a:t>  </a:t>
            </a:r>
          </a:p>
        </p:txBody>
      </p:sp>
      <p:sp>
        <p:nvSpPr>
          <p:cNvPr id="4" name="Slide Number Placeholder 3"/>
          <p:cNvSpPr>
            <a:spLocks noGrp="1"/>
          </p:cNvSpPr>
          <p:nvPr>
            <p:ph type="sldNum" sz="quarter" idx="5"/>
          </p:nvPr>
        </p:nvSpPr>
        <p:spPr/>
        <p:txBody>
          <a:bodyPr/>
          <a:lstStyle/>
          <a:p>
            <a:fld id="{DF639017-3009-41A6-8DBB-511D2F8807E4}" type="slidenum">
              <a:rPr lang="en-GB" smtClean="0"/>
              <a:t>9</a:t>
            </a:fld>
            <a:endParaRPr lang="en-GB"/>
          </a:p>
        </p:txBody>
      </p:sp>
    </p:spTree>
    <p:extLst>
      <p:ext uri="{BB962C8B-B14F-4D97-AF65-F5344CB8AC3E}">
        <p14:creationId xmlns:p14="http://schemas.microsoft.com/office/powerpoint/2010/main" val="2980431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Small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sz="3200"/>
            </a:lvl1pPr>
            <a:lvl2pPr>
              <a:defRPr sz="3200"/>
            </a:lvl2pPr>
            <a:lvl3pPr>
              <a:defRPr sz="3200"/>
            </a:lvl3pPr>
            <a:lvl4pPr marL="898525" indent="-450850">
              <a:defRPr sz="3200"/>
            </a:lvl4pPr>
            <a:lvl5pPr marL="1346200" indent="-447675">
              <a:defRPr sz="3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384FEC-5BAA-46CE-93A6-50B4CA581F2C}" type="datetimeFigureOut">
              <a:rPr lang="en-GB" smtClean="0"/>
              <a:t>19/07/2023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E1062E-DFB4-4620-AD6C-74948ABE99BE}" type="slidenum">
              <a:rPr lang="en-GB" smtClean="0"/>
              <a:t>‹#›</a:t>
            </a:fld>
            <a:endParaRPr lang="en-GB"/>
          </a:p>
        </p:txBody>
      </p:sp>
      <p:sp>
        <p:nvSpPr>
          <p:cNvPr id="7" name="Picture Placeholder 10">
            <a:extLst>
              <a:ext uri="{FF2B5EF4-FFF2-40B4-BE49-F238E27FC236}">
                <a16:creationId xmlns:a16="http://schemas.microsoft.com/office/drawing/2014/main" id="{452F1907-088A-4397-84B2-4EAA79F64320}"/>
              </a:ext>
            </a:extLst>
          </p:cNvPr>
          <p:cNvSpPr>
            <a:spLocks noGrp="1"/>
          </p:cNvSpPr>
          <p:nvPr>
            <p:ph type="pic" sz="quarter" idx="13" hasCustomPrompt="1"/>
          </p:nvPr>
        </p:nvSpPr>
        <p:spPr>
          <a:xfrm>
            <a:off x="6744000" y="5966400"/>
            <a:ext cx="1032000" cy="499200"/>
          </a:xfrm>
        </p:spPr>
        <p:txBody>
          <a:bodyPr/>
          <a:lstStyle>
            <a:lvl1pPr algn="ctr">
              <a:defRPr sz="1200"/>
            </a:lvl1pPr>
          </a:lstStyle>
          <a:p>
            <a:r>
              <a:rPr lang="en-GB"/>
              <a:t>Partner Logo, if required</a:t>
            </a:r>
          </a:p>
        </p:txBody>
      </p:sp>
      <p:sp>
        <p:nvSpPr>
          <p:cNvPr id="8" name="Picture Placeholder 10">
            <a:extLst>
              <a:ext uri="{FF2B5EF4-FFF2-40B4-BE49-F238E27FC236}">
                <a16:creationId xmlns:a16="http://schemas.microsoft.com/office/drawing/2014/main" id="{5B88F178-9991-43C3-BC7D-0E206CC3077C}"/>
              </a:ext>
            </a:extLst>
          </p:cNvPr>
          <p:cNvSpPr>
            <a:spLocks noGrp="1"/>
          </p:cNvSpPr>
          <p:nvPr>
            <p:ph type="pic" sz="quarter" idx="14" hasCustomPrompt="1"/>
          </p:nvPr>
        </p:nvSpPr>
        <p:spPr>
          <a:xfrm>
            <a:off x="7956000" y="5966400"/>
            <a:ext cx="1032000" cy="499200"/>
          </a:xfrm>
        </p:spPr>
        <p:txBody>
          <a:bodyPr/>
          <a:lstStyle>
            <a:lvl1pPr algn="ctr">
              <a:defRPr sz="1200"/>
            </a:lvl1pPr>
          </a:lstStyle>
          <a:p>
            <a:r>
              <a:rPr lang="en-GB"/>
              <a:t>Partner Logo, if required</a:t>
            </a:r>
          </a:p>
        </p:txBody>
      </p:sp>
      <p:sp>
        <p:nvSpPr>
          <p:cNvPr id="9" name="Picture Placeholder 10">
            <a:extLst>
              <a:ext uri="{FF2B5EF4-FFF2-40B4-BE49-F238E27FC236}">
                <a16:creationId xmlns:a16="http://schemas.microsoft.com/office/drawing/2014/main" id="{CD9373FA-9BAF-45BF-8834-56BEED3251F9}"/>
              </a:ext>
            </a:extLst>
          </p:cNvPr>
          <p:cNvSpPr>
            <a:spLocks noGrp="1"/>
          </p:cNvSpPr>
          <p:nvPr>
            <p:ph type="pic" sz="quarter" idx="15" hasCustomPrompt="1"/>
          </p:nvPr>
        </p:nvSpPr>
        <p:spPr>
          <a:xfrm>
            <a:off x="9168000" y="5966400"/>
            <a:ext cx="1032000" cy="499200"/>
          </a:xfrm>
        </p:spPr>
        <p:txBody>
          <a:bodyPr/>
          <a:lstStyle>
            <a:lvl1pPr algn="ctr">
              <a:defRPr sz="1200"/>
            </a:lvl1pPr>
          </a:lstStyle>
          <a:p>
            <a:r>
              <a:rPr lang="en-GB"/>
              <a:t>Partner Logo, if required</a:t>
            </a:r>
          </a:p>
        </p:txBody>
      </p:sp>
    </p:spTree>
    <p:extLst>
      <p:ext uri="{BB962C8B-B14F-4D97-AF65-F5344CB8AC3E}">
        <p14:creationId xmlns:p14="http://schemas.microsoft.com/office/powerpoint/2010/main" val="392923345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rge image with footer">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24D91F1-450B-48BF-B3DA-2A9C8ADFD06E}"/>
              </a:ext>
            </a:extLst>
          </p:cNvPr>
          <p:cNvSpPr>
            <a:spLocks noGrp="1"/>
          </p:cNvSpPr>
          <p:nvPr>
            <p:ph type="pic" sz="quarter" idx="10"/>
          </p:nvPr>
        </p:nvSpPr>
        <p:spPr>
          <a:xfrm>
            <a:off x="0" y="0"/>
            <a:ext cx="12192000" cy="5508000"/>
          </a:xfrm>
          <a:solidFill>
            <a:schemeClr val="bg1">
              <a:lumMod val="85000"/>
            </a:schemeClr>
          </a:solidFill>
        </p:spPr>
        <p:txBody>
          <a:bodyPr/>
          <a:lstStyle>
            <a:lvl1pPr>
              <a:defRPr sz="1400"/>
            </a:lvl1pPr>
          </a:lstStyle>
          <a:p>
            <a:r>
              <a:rPr lang="en-US"/>
              <a:t>Click icon to add picture</a:t>
            </a:r>
            <a:endParaRPr lang="en-GB"/>
          </a:p>
        </p:txBody>
      </p:sp>
    </p:spTree>
    <p:extLst>
      <p:ext uri="{BB962C8B-B14F-4D97-AF65-F5344CB8AC3E}">
        <p14:creationId xmlns:p14="http://schemas.microsoft.com/office/powerpoint/2010/main" val="221324777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Imag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E6F5E-0AC7-49F2-B82C-F4F443CFC44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97F2FCC-57C7-4A94-AC20-29BA735F7EFA}"/>
              </a:ext>
            </a:extLst>
          </p:cNvPr>
          <p:cNvSpPr>
            <a:spLocks noGrp="1"/>
          </p:cNvSpPr>
          <p:nvPr>
            <p:ph type="dt" sz="half" idx="10"/>
          </p:nvPr>
        </p:nvSpPr>
        <p:spPr/>
        <p:txBody>
          <a:bodyPr/>
          <a:lstStyle/>
          <a:p>
            <a:fld id="{87384FEC-5BAA-46CE-93A6-50B4CA581F2C}" type="datetimeFigureOut">
              <a:rPr lang="en-GB" smtClean="0"/>
              <a:pPr/>
              <a:t>19/07/2023</a:t>
            </a:fld>
            <a:endParaRPr lang="en-GB"/>
          </a:p>
        </p:txBody>
      </p:sp>
      <p:sp>
        <p:nvSpPr>
          <p:cNvPr id="4" name="Footer Placeholder 3">
            <a:extLst>
              <a:ext uri="{FF2B5EF4-FFF2-40B4-BE49-F238E27FC236}">
                <a16:creationId xmlns:a16="http://schemas.microsoft.com/office/drawing/2014/main" id="{B2BE120F-3DB7-4EB7-AAC2-DD48150A41C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0F5C641-8710-44A4-A6CF-9F9FF2F33B2B}"/>
              </a:ext>
            </a:extLst>
          </p:cNvPr>
          <p:cNvSpPr>
            <a:spLocks noGrp="1"/>
          </p:cNvSpPr>
          <p:nvPr>
            <p:ph type="sldNum" sz="quarter" idx="12"/>
          </p:nvPr>
        </p:nvSpPr>
        <p:spPr/>
        <p:txBody>
          <a:bodyPr/>
          <a:lstStyle/>
          <a:p>
            <a:fld id="{A5E1062E-DFB4-4620-AD6C-74948ABE99BE}" type="slidenum">
              <a:rPr lang="en-GB" smtClean="0"/>
              <a:pPr/>
              <a:t>‹#›</a:t>
            </a:fld>
            <a:endParaRPr lang="en-GB"/>
          </a:p>
        </p:txBody>
      </p:sp>
      <p:sp>
        <p:nvSpPr>
          <p:cNvPr id="7" name="Picture Placeholder 6">
            <a:extLst>
              <a:ext uri="{FF2B5EF4-FFF2-40B4-BE49-F238E27FC236}">
                <a16:creationId xmlns:a16="http://schemas.microsoft.com/office/drawing/2014/main" id="{3357A9BB-A58D-4B18-8C91-1BD12F60104C}"/>
              </a:ext>
            </a:extLst>
          </p:cNvPr>
          <p:cNvSpPr>
            <a:spLocks noGrp="1"/>
          </p:cNvSpPr>
          <p:nvPr>
            <p:ph type="pic" sz="quarter" idx="13"/>
          </p:nvPr>
        </p:nvSpPr>
        <p:spPr bwMode="gray">
          <a:xfrm>
            <a:off x="1439333" y="2208000"/>
            <a:ext cx="4252800" cy="3182400"/>
          </a:xfrm>
          <a:solidFill>
            <a:schemeClr val="bg1">
              <a:lumMod val="85000"/>
            </a:schemeClr>
          </a:solidFill>
        </p:spPr>
        <p:txBody>
          <a:bodyPr/>
          <a:lstStyle>
            <a:lvl1pPr>
              <a:defRPr sz="1400"/>
            </a:lvl1pPr>
          </a:lstStyle>
          <a:p>
            <a:r>
              <a:rPr lang="en-US"/>
              <a:t>Click icon to add picture</a:t>
            </a:r>
            <a:endParaRPr lang="en-GB"/>
          </a:p>
        </p:txBody>
      </p:sp>
      <p:sp>
        <p:nvSpPr>
          <p:cNvPr id="9" name="Content Placeholder 2">
            <a:extLst>
              <a:ext uri="{FF2B5EF4-FFF2-40B4-BE49-F238E27FC236}">
                <a16:creationId xmlns:a16="http://schemas.microsoft.com/office/drawing/2014/main" id="{CF055221-6D8A-48D3-8339-8306DCF77DA8}"/>
              </a:ext>
            </a:extLst>
          </p:cNvPr>
          <p:cNvSpPr>
            <a:spLocks noGrp="1"/>
          </p:cNvSpPr>
          <p:nvPr>
            <p:ph idx="1"/>
          </p:nvPr>
        </p:nvSpPr>
        <p:spPr>
          <a:xfrm>
            <a:off x="6096000" y="2208000"/>
            <a:ext cx="5507565" cy="35260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Picture Placeholder 10">
            <a:extLst>
              <a:ext uri="{FF2B5EF4-FFF2-40B4-BE49-F238E27FC236}">
                <a16:creationId xmlns:a16="http://schemas.microsoft.com/office/drawing/2014/main" id="{66AA2595-37B9-421C-8501-56DFF6453455}"/>
              </a:ext>
            </a:extLst>
          </p:cNvPr>
          <p:cNvSpPr>
            <a:spLocks noGrp="1"/>
          </p:cNvSpPr>
          <p:nvPr>
            <p:ph type="pic" sz="quarter" idx="14" hasCustomPrompt="1"/>
          </p:nvPr>
        </p:nvSpPr>
        <p:spPr>
          <a:xfrm>
            <a:off x="6744000" y="5966400"/>
            <a:ext cx="1032000" cy="499200"/>
          </a:xfrm>
        </p:spPr>
        <p:txBody>
          <a:bodyPr/>
          <a:lstStyle>
            <a:lvl1pPr algn="ctr">
              <a:defRPr sz="1200"/>
            </a:lvl1pPr>
          </a:lstStyle>
          <a:p>
            <a:r>
              <a:rPr lang="en-GB"/>
              <a:t>Partner Logo, if required</a:t>
            </a:r>
          </a:p>
        </p:txBody>
      </p:sp>
      <p:sp>
        <p:nvSpPr>
          <p:cNvPr id="10" name="Picture Placeholder 10">
            <a:extLst>
              <a:ext uri="{FF2B5EF4-FFF2-40B4-BE49-F238E27FC236}">
                <a16:creationId xmlns:a16="http://schemas.microsoft.com/office/drawing/2014/main" id="{E88BD18D-C0B3-4953-B5F3-D2E307C25274}"/>
              </a:ext>
            </a:extLst>
          </p:cNvPr>
          <p:cNvSpPr>
            <a:spLocks noGrp="1"/>
          </p:cNvSpPr>
          <p:nvPr>
            <p:ph type="pic" sz="quarter" idx="15" hasCustomPrompt="1"/>
          </p:nvPr>
        </p:nvSpPr>
        <p:spPr>
          <a:xfrm>
            <a:off x="7956000" y="5966400"/>
            <a:ext cx="1032000" cy="499200"/>
          </a:xfrm>
        </p:spPr>
        <p:txBody>
          <a:bodyPr/>
          <a:lstStyle>
            <a:lvl1pPr algn="ctr">
              <a:defRPr sz="1200"/>
            </a:lvl1pPr>
          </a:lstStyle>
          <a:p>
            <a:r>
              <a:rPr lang="en-GB"/>
              <a:t>Partner Logo, if required</a:t>
            </a:r>
          </a:p>
        </p:txBody>
      </p:sp>
      <p:sp>
        <p:nvSpPr>
          <p:cNvPr id="11" name="Picture Placeholder 10">
            <a:extLst>
              <a:ext uri="{FF2B5EF4-FFF2-40B4-BE49-F238E27FC236}">
                <a16:creationId xmlns:a16="http://schemas.microsoft.com/office/drawing/2014/main" id="{96F71790-204A-41BC-8425-C4FAE65D8CF5}"/>
              </a:ext>
            </a:extLst>
          </p:cNvPr>
          <p:cNvSpPr>
            <a:spLocks noGrp="1"/>
          </p:cNvSpPr>
          <p:nvPr>
            <p:ph type="pic" sz="quarter" idx="16" hasCustomPrompt="1"/>
          </p:nvPr>
        </p:nvSpPr>
        <p:spPr>
          <a:xfrm>
            <a:off x="9168000" y="5966400"/>
            <a:ext cx="1032000" cy="499200"/>
          </a:xfrm>
        </p:spPr>
        <p:txBody>
          <a:bodyPr/>
          <a:lstStyle>
            <a:lvl1pPr algn="ctr">
              <a:defRPr sz="1200"/>
            </a:lvl1pPr>
          </a:lstStyle>
          <a:p>
            <a:r>
              <a:rPr lang="en-GB"/>
              <a:t>Partner Logo, if required</a:t>
            </a:r>
          </a:p>
        </p:txBody>
      </p:sp>
    </p:spTree>
    <p:extLst>
      <p:ext uri="{BB962C8B-B14F-4D97-AF65-F5344CB8AC3E}">
        <p14:creationId xmlns:p14="http://schemas.microsoft.com/office/powerpoint/2010/main" val="224070441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7384FEC-5BAA-46CE-93A6-50B4CA581F2C}" type="datetimeFigureOut">
              <a:rPr lang="en-GB" smtClean="0"/>
              <a:t>19/07/2023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5E1062E-DFB4-4620-AD6C-74948ABE99BE}" type="slidenum">
              <a:rPr lang="en-GB" smtClean="0"/>
              <a:t>‹#›</a:t>
            </a:fld>
            <a:endParaRPr lang="en-GB"/>
          </a:p>
        </p:txBody>
      </p:sp>
      <p:sp>
        <p:nvSpPr>
          <p:cNvPr id="6" name="Picture Placeholder 10">
            <a:extLst>
              <a:ext uri="{FF2B5EF4-FFF2-40B4-BE49-F238E27FC236}">
                <a16:creationId xmlns:a16="http://schemas.microsoft.com/office/drawing/2014/main" id="{8D72C90A-FC6D-4AAA-AE4E-DF27F92B8DF9}"/>
              </a:ext>
            </a:extLst>
          </p:cNvPr>
          <p:cNvSpPr>
            <a:spLocks noGrp="1"/>
          </p:cNvSpPr>
          <p:nvPr>
            <p:ph type="pic" sz="quarter" idx="13" hasCustomPrompt="1"/>
          </p:nvPr>
        </p:nvSpPr>
        <p:spPr>
          <a:xfrm>
            <a:off x="6744000" y="5966400"/>
            <a:ext cx="1032000" cy="499200"/>
          </a:xfrm>
        </p:spPr>
        <p:txBody>
          <a:bodyPr/>
          <a:lstStyle>
            <a:lvl1pPr algn="ctr">
              <a:defRPr sz="1200"/>
            </a:lvl1pPr>
          </a:lstStyle>
          <a:p>
            <a:r>
              <a:rPr lang="en-GB"/>
              <a:t>Partner Logo, if required</a:t>
            </a:r>
          </a:p>
        </p:txBody>
      </p:sp>
      <p:sp>
        <p:nvSpPr>
          <p:cNvPr id="7" name="Picture Placeholder 10">
            <a:extLst>
              <a:ext uri="{FF2B5EF4-FFF2-40B4-BE49-F238E27FC236}">
                <a16:creationId xmlns:a16="http://schemas.microsoft.com/office/drawing/2014/main" id="{40BA8F43-43A0-4B1D-99AE-8C2D86FF2537}"/>
              </a:ext>
            </a:extLst>
          </p:cNvPr>
          <p:cNvSpPr>
            <a:spLocks noGrp="1"/>
          </p:cNvSpPr>
          <p:nvPr>
            <p:ph type="pic" sz="quarter" idx="14" hasCustomPrompt="1"/>
          </p:nvPr>
        </p:nvSpPr>
        <p:spPr>
          <a:xfrm>
            <a:off x="7956000" y="5966400"/>
            <a:ext cx="1032000" cy="499200"/>
          </a:xfrm>
        </p:spPr>
        <p:txBody>
          <a:bodyPr/>
          <a:lstStyle>
            <a:lvl1pPr algn="ctr">
              <a:defRPr sz="1200"/>
            </a:lvl1pPr>
          </a:lstStyle>
          <a:p>
            <a:r>
              <a:rPr lang="en-GB"/>
              <a:t>Partner Logo, if required</a:t>
            </a:r>
          </a:p>
        </p:txBody>
      </p:sp>
      <p:sp>
        <p:nvSpPr>
          <p:cNvPr id="8" name="Picture Placeholder 10">
            <a:extLst>
              <a:ext uri="{FF2B5EF4-FFF2-40B4-BE49-F238E27FC236}">
                <a16:creationId xmlns:a16="http://schemas.microsoft.com/office/drawing/2014/main" id="{24A1DF2C-94B3-461D-A819-FD71635ECC67}"/>
              </a:ext>
            </a:extLst>
          </p:cNvPr>
          <p:cNvSpPr>
            <a:spLocks noGrp="1"/>
          </p:cNvSpPr>
          <p:nvPr>
            <p:ph type="pic" sz="quarter" idx="15" hasCustomPrompt="1"/>
          </p:nvPr>
        </p:nvSpPr>
        <p:spPr>
          <a:xfrm>
            <a:off x="9168000" y="5966400"/>
            <a:ext cx="1032000" cy="499200"/>
          </a:xfrm>
        </p:spPr>
        <p:txBody>
          <a:bodyPr/>
          <a:lstStyle>
            <a:lvl1pPr algn="ctr">
              <a:defRPr sz="1200"/>
            </a:lvl1pPr>
          </a:lstStyle>
          <a:p>
            <a:r>
              <a:rPr lang="en-GB"/>
              <a:t>Partner Logo, if required</a:t>
            </a:r>
          </a:p>
        </p:txBody>
      </p:sp>
    </p:spTree>
    <p:extLst>
      <p:ext uri="{BB962C8B-B14F-4D97-AF65-F5344CB8AC3E}">
        <p14:creationId xmlns:p14="http://schemas.microsoft.com/office/powerpoint/2010/main" val="388524554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384FEC-5BAA-46CE-93A6-50B4CA581F2C}" type="datetimeFigureOut">
              <a:rPr lang="en-GB" smtClean="0"/>
              <a:t>19/07/2023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5E1062E-DFB4-4620-AD6C-74948ABE99BE}" type="slidenum">
              <a:rPr lang="en-GB" smtClean="0"/>
              <a:t>‹#›</a:t>
            </a:fld>
            <a:endParaRPr lang="en-GB"/>
          </a:p>
        </p:txBody>
      </p:sp>
      <p:sp>
        <p:nvSpPr>
          <p:cNvPr id="5" name="Picture Placeholder 10">
            <a:extLst>
              <a:ext uri="{FF2B5EF4-FFF2-40B4-BE49-F238E27FC236}">
                <a16:creationId xmlns:a16="http://schemas.microsoft.com/office/drawing/2014/main" id="{F9A04A2F-1EDA-474C-951D-6C9BCDDFB436}"/>
              </a:ext>
            </a:extLst>
          </p:cNvPr>
          <p:cNvSpPr>
            <a:spLocks noGrp="1"/>
          </p:cNvSpPr>
          <p:nvPr>
            <p:ph type="pic" sz="quarter" idx="13" hasCustomPrompt="1"/>
          </p:nvPr>
        </p:nvSpPr>
        <p:spPr>
          <a:xfrm>
            <a:off x="6744000" y="5966400"/>
            <a:ext cx="1032000" cy="499200"/>
          </a:xfrm>
        </p:spPr>
        <p:txBody>
          <a:bodyPr/>
          <a:lstStyle>
            <a:lvl1pPr algn="ctr">
              <a:defRPr sz="1200"/>
            </a:lvl1pPr>
          </a:lstStyle>
          <a:p>
            <a:r>
              <a:rPr lang="en-GB"/>
              <a:t>Partner Logo, if required</a:t>
            </a:r>
          </a:p>
        </p:txBody>
      </p:sp>
      <p:sp>
        <p:nvSpPr>
          <p:cNvPr id="6" name="Picture Placeholder 10">
            <a:extLst>
              <a:ext uri="{FF2B5EF4-FFF2-40B4-BE49-F238E27FC236}">
                <a16:creationId xmlns:a16="http://schemas.microsoft.com/office/drawing/2014/main" id="{DC81EF3F-7AF9-4046-A17D-9382BC7B54E2}"/>
              </a:ext>
            </a:extLst>
          </p:cNvPr>
          <p:cNvSpPr>
            <a:spLocks noGrp="1"/>
          </p:cNvSpPr>
          <p:nvPr>
            <p:ph type="pic" sz="quarter" idx="14" hasCustomPrompt="1"/>
          </p:nvPr>
        </p:nvSpPr>
        <p:spPr>
          <a:xfrm>
            <a:off x="7956000" y="5966400"/>
            <a:ext cx="1032000" cy="499200"/>
          </a:xfrm>
        </p:spPr>
        <p:txBody>
          <a:bodyPr/>
          <a:lstStyle>
            <a:lvl1pPr algn="ctr">
              <a:defRPr sz="1200"/>
            </a:lvl1pPr>
          </a:lstStyle>
          <a:p>
            <a:r>
              <a:rPr lang="en-GB"/>
              <a:t>Partner Logo, if required</a:t>
            </a:r>
          </a:p>
        </p:txBody>
      </p:sp>
      <p:sp>
        <p:nvSpPr>
          <p:cNvPr id="7" name="Picture Placeholder 10">
            <a:extLst>
              <a:ext uri="{FF2B5EF4-FFF2-40B4-BE49-F238E27FC236}">
                <a16:creationId xmlns:a16="http://schemas.microsoft.com/office/drawing/2014/main" id="{D19E8FA8-9BFF-410D-B461-339F87B54AE7}"/>
              </a:ext>
            </a:extLst>
          </p:cNvPr>
          <p:cNvSpPr>
            <a:spLocks noGrp="1"/>
          </p:cNvSpPr>
          <p:nvPr>
            <p:ph type="pic" sz="quarter" idx="15" hasCustomPrompt="1"/>
          </p:nvPr>
        </p:nvSpPr>
        <p:spPr>
          <a:xfrm>
            <a:off x="9168000" y="5966400"/>
            <a:ext cx="1032000" cy="499200"/>
          </a:xfrm>
        </p:spPr>
        <p:txBody>
          <a:bodyPr/>
          <a:lstStyle>
            <a:lvl1pPr algn="ctr">
              <a:defRPr sz="1200"/>
            </a:lvl1pPr>
          </a:lstStyle>
          <a:p>
            <a:r>
              <a:rPr lang="en-GB"/>
              <a:t>Partner Logo, if required</a:t>
            </a:r>
          </a:p>
        </p:txBody>
      </p:sp>
    </p:spTree>
    <p:extLst>
      <p:ext uri="{BB962C8B-B14F-4D97-AF65-F5344CB8AC3E}">
        <p14:creationId xmlns:p14="http://schemas.microsoft.com/office/powerpoint/2010/main" val="325104453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pic>
        <p:nvPicPr>
          <p:cNvPr id="4" name="Picture 8" descr="LFB_logo_CMYK"/>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64308" y="574676"/>
            <a:ext cx="2481385"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Rectangle 2"/>
          <p:cNvSpPr>
            <a:spLocks noGrp="1" noChangeArrowheads="1"/>
          </p:cNvSpPr>
          <p:nvPr>
            <p:ph type="ctrTitle"/>
          </p:nvPr>
        </p:nvSpPr>
        <p:spPr>
          <a:xfrm>
            <a:off x="353648" y="2122488"/>
            <a:ext cx="11515969" cy="2159000"/>
          </a:xfrm>
          <a:solidFill>
            <a:schemeClr val="tx2"/>
          </a:solidFill>
          <a:ln>
            <a:solidFill>
              <a:schemeClr val="tx2"/>
            </a:solidFill>
            <a:miter lim="800000"/>
            <a:headEnd/>
            <a:tailEnd/>
          </a:ln>
        </p:spPr>
        <p:txBody>
          <a:bodyPr lIns="252000" tIns="144000" rIns="252000" bIns="144000" anchor="t"/>
          <a:lstStyle>
            <a:lvl1pPr>
              <a:lnSpc>
                <a:spcPct val="105000"/>
              </a:lnSpc>
              <a:defRPr sz="5100">
                <a:solidFill>
                  <a:schemeClr val="bg1"/>
                </a:solidFill>
              </a:defRPr>
            </a:lvl1pPr>
          </a:lstStyle>
          <a:p>
            <a:pPr lvl="0"/>
            <a:r>
              <a:rPr lang="en-US" noProof="0"/>
              <a:t>Click to edit Master title style</a:t>
            </a:r>
          </a:p>
        </p:txBody>
      </p:sp>
      <p:sp>
        <p:nvSpPr>
          <p:cNvPr id="5123" name="Rectangle 3"/>
          <p:cNvSpPr>
            <a:spLocks noGrp="1" noChangeArrowheads="1"/>
          </p:cNvSpPr>
          <p:nvPr>
            <p:ph type="subTitle" idx="1"/>
          </p:nvPr>
        </p:nvSpPr>
        <p:spPr>
          <a:xfrm>
            <a:off x="353648" y="4281488"/>
            <a:ext cx="11515969" cy="863600"/>
          </a:xfrm>
          <a:solidFill>
            <a:schemeClr val="accent1"/>
          </a:solidFill>
          <a:ln>
            <a:solidFill>
              <a:schemeClr val="accent1"/>
            </a:solidFill>
            <a:miter lim="800000"/>
            <a:headEnd/>
            <a:tailEnd/>
          </a:ln>
        </p:spPr>
        <p:txBody>
          <a:bodyPr lIns="252000" tIns="144000" rIns="252000" bIns="144000" anchor="ctr"/>
          <a:lstStyle>
            <a:lvl1pPr>
              <a:defRPr sz="2600">
                <a:solidFill>
                  <a:schemeClr val="bg1"/>
                </a:solidFill>
              </a:defRPr>
            </a:lvl1pPr>
          </a:lstStyle>
          <a:p>
            <a:pPr lvl="0"/>
            <a:r>
              <a:rPr lang="en-US" noProof="0"/>
              <a:t>Click to edit Master subtitle style</a:t>
            </a:r>
          </a:p>
        </p:txBody>
      </p:sp>
    </p:spTree>
    <p:extLst>
      <p:ext uri="{BB962C8B-B14F-4D97-AF65-F5344CB8AC3E}">
        <p14:creationId xmlns:p14="http://schemas.microsoft.com/office/powerpoint/2010/main" val="32674141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384FEC-5BAA-46CE-93A6-50B4CA581F2C}" type="datetimeFigureOut">
              <a:rPr lang="en-GB" smtClean="0"/>
              <a:t>19/07/2023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E1062E-DFB4-4620-AD6C-74948ABE99BE}" type="slidenum">
              <a:rPr lang="en-GB" smtClean="0"/>
              <a:t>‹#›</a:t>
            </a:fld>
            <a:endParaRPr lang="en-GB"/>
          </a:p>
        </p:txBody>
      </p:sp>
      <p:sp>
        <p:nvSpPr>
          <p:cNvPr id="7" name="Picture Placeholder 10">
            <a:extLst>
              <a:ext uri="{FF2B5EF4-FFF2-40B4-BE49-F238E27FC236}">
                <a16:creationId xmlns:a16="http://schemas.microsoft.com/office/drawing/2014/main" id="{09571F2E-0AE7-4ED5-A3A7-572483C32C16}"/>
              </a:ext>
            </a:extLst>
          </p:cNvPr>
          <p:cNvSpPr>
            <a:spLocks noGrp="1"/>
          </p:cNvSpPr>
          <p:nvPr>
            <p:ph type="pic" sz="quarter" idx="13" hasCustomPrompt="1"/>
          </p:nvPr>
        </p:nvSpPr>
        <p:spPr>
          <a:xfrm>
            <a:off x="6744000" y="5966400"/>
            <a:ext cx="1032000" cy="499200"/>
          </a:xfrm>
        </p:spPr>
        <p:txBody>
          <a:bodyPr/>
          <a:lstStyle>
            <a:lvl1pPr algn="ctr">
              <a:defRPr sz="1200"/>
            </a:lvl1pPr>
          </a:lstStyle>
          <a:p>
            <a:r>
              <a:rPr lang="en-GB"/>
              <a:t>Partner Logo, if required</a:t>
            </a:r>
          </a:p>
        </p:txBody>
      </p:sp>
      <p:sp>
        <p:nvSpPr>
          <p:cNvPr id="8" name="Picture Placeholder 10">
            <a:extLst>
              <a:ext uri="{FF2B5EF4-FFF2-40B4-BE49-F238E27FC236}">
                <a16:creationId xmlns:a16="http://schemas.microsoft.com/office/drawing/2014/main" id="{08DE7B98-660C-4B6E-891C-17D3C5DE0E00}"/>
              </a:ext>
            </a:extLst>
          </p:cNvPr>
          <p:cNvSpPr>
            <a:spLocks noGrp="1"/>
          </p:cNvSpPr>
          <p:nvPr>
            <p:ph type="pic" sz="quarter" idx="14" hasCustomPrompt="1"/>
          </p:nvPr>
        </p:nvSpPr>
        <p:spPr>
          <a:xfrm>
            <a:off x="7956000" y="5966400"/>
            <a:ext cx="1032000" cy="499200"/>
          </a:xfrm>
        </p:spPr>
        <p:txBody>
          <a:bodyPr/>
          <a:lstStyle>
            <a:lvl1pPr algn="ctr">
              <a:defRPr sz="1200"/>
            </a:lvl1pPr>
          </a:lstStyle>
          <a:p>
            <a:r>
              <a:rPr lang="en-GB"/>
              <a:t>Partner Logo, if required</a:t>
            </a:r>
          </a:p>
        </p:txBody>
      </p:sp>
      <p:sp>
        <p:nvSpPr>
          <p:cNvPr id="9" name="Picture Placeholder 10">
            <a:extLst>
              <a:ext uri="{FF2B5EF4-FFF2-40B4-BE49-F238E27FC236}">
                <a16:creationId xmlns:a16="http://schemas.microsoft.com/office/drawing/2014/main" id="{6C5065A9-5B40-4A0E-8705-781D8C9FD80E}"/>
              </a:ext>
            </a:extLst>
          </p:cNvPr>
          <p:cNvSpPr>
            <a:spLocks noGrp="1"/>
          </p:cNvSpPr>
          <p:nvPr>
            <p:ph type="pic" sz="quarter" idx="15" hasCustomPrompt="1"/>
          </p:nvPr>
        </p:nvSpPr>
        <p:spPr>
          <a:xfrm>
            <a:off x="9168000" y="5966400"/>
            <a:ext cx="1032000" cy="499200"/>
          </a:xfrm>
        </p:spPr>
        <p:txBody>
          <a:bodyPr/>
          <a:lstStyle>
            <a:lvl1pPr algn="ctr">
              <a:defRPr sz="1200"/>
            </a:lvl1pPr>
          </a:lstStyle>
          <a:p>
            <a:r>
              <a:rPr lang="en-GB"/>
              <a:t>Partner Logo, if required</a:t>
            </a:r>
          </a:p>
        </p:txBody>
      </p:sp>
    </p:spTree>
    <p:extLst>
      <p:ext uri="{BB962C8B-B14F-4D97-AF65-F5344CB8AC3E}">
        <p14:creationId xmlns:p14="http://schemas.microsoft.com/office/powerpoint/2010/main" val="331172646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Title Slide Alt">
    <p:bg bwMode="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20000" y="3086401"/>
            <a:ext cx="9144000" cy="863050"/>
          </a:xfrm>
        </p:spPr>
        <p:txBody>
          <a:bodyPr anchor="t"/>
          <a:lstStyle>
            <a:lvl1pPr algn="l">
              <a:defRPr sz="5600" b="0">
                <a:solidFill>
                  <a:schemeClr val="bg1"/>
                </a:solidFill>
                <a:latin typeface="+mj-lt"/>
              </a:defRPr>
            </a:lvl1pPr>
          </a:lstStyle>
          <a:p>
            <a:r>
              <a:rPr lang="en-US"/>
              <a:t>Click to edit Master title style</a:t>
            </a:r>
          </a:p>
        </p:txBody>
      </p:sp>
      <p:sp>
        <p:nvSpPr>
          <p:cNvPr id="3" name="Subtitle 2"/>
          <p:cNvSpPr>
            <a:spLocks noGrp="1"/>
          </p:cNvSpPr>
          <p:nvPr>
            <p:ph type="subTitle" idx="1"/>
          </p:nvPr>
        </p:nvSpPr>
        <p:spPr bwMode="white">
          <a:xfrm>
            <a:off x="720000" y="4014916"/>
            <a:ext cx="9144000" cy="1719134"/>
          </a:xfrm>
        </p:spPr>
        <p:txBody>
          <a:bodyPr/>
          <a:lstStyle>
            <a:lvl1pPr marL="0" indent="0" algn="l">
              <a:buNone/>
              <a:defRPr sz="4267">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8" name="Text Placeholder 7">
            <a:extLst>
              <a:ext uri="{FF2B5EF4-FFF2-40B4-BE49-F238E27FC236}">
                <a16:creationId xmlns:a16="http://schemas.microsoft.com/office/drawing/2014/main" id="{5DF95655-6DB7-457B-A0E7-844B3BBDD7F0}"/>
              </a:ext>
            </a:extLst>
          </p:cNvPr>
          <p:cNvSpPr>
            <a:spLocks noGrp="1"/>
          </p:cNvSpPr>
          <p:nvPr>
            <p:ph type="body" sz="quarter" idx="10"/>
          </p:nvPr>
        </p:nvSpPr>
        <p:spPr bwMode="white">
          <a:xfrm>
            <a:off x="720000" y="6000001"/>
            <a:ext cx="9144000" cy="554599"/>
          </a:xfrm>
        </p:spPr>
        <p:txBody>
          <a:bodyPr/>
          <a:lstStyle>
            <a:lvl1pPr>
              <a:defRPr sz="3467">
                <a:solidFill>
                  <a:schemeClr val="bg1"/>
                </a:solidFill>
              </a:defRPr>
            </a:lvl1pPr>
            <a:lvl2pPr>
              <a:defRPr sz="3467"/>
            </a:lvl2pPr>
            <a:lvl3pPr>
              <a:defRPr sz="3467"/>
            </a:lvl3pPr>
            <a:lvl4pPr>
              <a:defRPr sz="3467"/>
            </a:lvl4pPr>
            <a:lvl5pPr>
              <a:defRPr sz="3467"/>
            </a:lvl5pPr>
          </a:lstStyle>
          <a:p>
            <a:pPr lvl="0"/>
            <a:r>
              <a:rPr lang="en-US"/>
              <a:t>Click to edit Master text styles</a:t>
            </a:r>
          </a:p>
        </p:txBody>
      </p:sp>
      <p:sp>
        <p:nvSpPr>
          <p:cNvPr id="9" name="Rectangle 8">
            <a:extLst>
              <a:ext uri="{FF2B5EF4-FFF2-40B4-BE49-F238E27FC236}">
                <a16:creationId xmlns:a16="http://schemas.microsoft.com/office/drawing/2014/main" id="{D1B6EB0D-2946-4AA9-A27E-EEFDB41913AE}"/>
              </a:ext>
            </a:extLst>
          </p:cNvPr>
          <p:cNvSpPr/>
          <p:nvPr userDrawn="1"/>
        </p:nvSpPr>
        <p:spPr bwMode="white">
          <a:xfrm>
            <a:off x="0" y="0"/>
            <a:ext cx="12192000" cy="252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p>
        </p:txBody>
      </p:sp>
      <p:sp>
        <p:nvSpPr>
          <p:cNvPr id="11" name="Picture Placeholder 10">
            <a:extLst>
              <a:ext uri="{FF2B5EF4-FFF2-40B4-BE49-F238E27FC236}">
                <a16:creationId xmlns:a16="http://schemas.microsoft.com/office/drawing/2014/main" id="{13C6C71B-484F-4F58-B724-FE67451F7574}"/>
              </a:ext>
            </a:extLst>
          </p:cNvPr>
          <p:cNvSpPr>
            <a:spLocks noGrp="1"/>
          </p:cNvSpPr>
          <p:nvPr>
            <p:ph type="pic" sz="quarter" idx="11" hasCustomPrompt="1"/>
          </p:nvPr>
        </p:nvSpPr>
        <p:spPr>
          <a:xfrm>
            <a:off x="3710400" y="720000"/>
            <a:ext cx="2304000" cy="1104000"/>
          </a:xfrm>
        </p:spPr>
        <p:txBody>
          <a:bodyPr/>
          <a:lstStyle>
            <a:lvl1pPr algn="ctr">
              <a:defRPr sz="1200"/>
            </a:lvl1pPr>
          </a:lstStyle>
          <a:p>
            <a:r>
              <a:rPr lang="en-GB"/>
              <a:t>Partner Logo, if required</a:t>
            </a:r>
          </a:p>
        </p:txBody>
      </p:sp>
      <p:sp>
        <p:nvSpPr>
          <p:cNvPr id="12" name="Picture Placeholder 10">
            <a:extLst>
              <a:ext uri="{FF2B5EF4-FFF2-40B4-BE49-F238E27FC236}">
                <a16:creationId xmlns:a16="http://schemas.microsoft.com/office/drawing/2014/main" id="{7B1535D7-C482-495C-AA47-7D40A9F569DF}"/>
              </a:ext>
            </a:extLst>
          </p:cNvPr>
          <p:cNvSpPr>
            <a:spLocks noGrp="1"/>
          </p:cNvSpPr>
          <p:nvPr>
            <p:ph type="pic" sz="quarter" idx="12" hasCustomPrompt="1"/>
          </p:nvPr>
        </p:nvSpPr>
        <p:spPr>
          <a:xfrm>
            <a:off x="6500726" y="720000"/>
            <a:ext cx="2304000" cy="1104000"/>
          </a:xfrm>
        </p:spPr>
        <p:txBody>
          <a:bodyPr/>
          <a:lstStyle>
            <a:lvl1pPr algn="ctr">
              <a:defRPr sz="1200"/>
            </a:lvl1pPr>
          </a:lstStyle>
          <a:p>
            <a:r>
              <a:rPr lang="en-GB"/>
              <a:t>Partner Logo, if required</a:t>
            </a:r>
          </a:p>
        </p:txBody>
      </p:sp>
      <p:sp>
        <p:nvSpPr>
          <p:cNvPr id="13" name="Picture Placeholder 10">
            <a:extLst>
              <a:ext uri="{FF2B5EF4-FFF2-40B4-BE49-F238E27FC236}">
                <a16:creationId xmlns:a16="http://schemas.microsoft.com/office/drawing/2014/main" id="{F95C310D-B4E8-494B-9BCC-C4C73C71B480}"/>
              </a:ext>
            </a:extLst>
          </p:cNvPr>
          <p:cNvSpPr>
            <a:spLocks noGrp="1"/>
          </p:cNvSpPr>
          <p:nvPr>
            <p:ph type="pic" sz="quarter" idx="13" hasCustomPrompt="1"/>
          </p:nvPr>
        </p:nvSpPr>
        <p:spPr>
          <a:xfrm>
            <a:off x="9291052" y="720000"/>
            <a:ext cx="2304000" cy="1104000"/>
          </a:xfrm>
        </p:spPr>
        <p:txBody>
          <a:bodyPr/>
          <a:lstStyle>
            <a:lvl1pPr algn="ctr">
              <a:defRPr sz="1200"/>
            </a:lvl1pPr>
          </a:lstStyle>
          <a:p>
            <a:r>
              <a:rPr lang="en-GB"/>
              <a:t>Partner Logo, if required</a:t>
            </a:r>
          </a:p>
        </p:txBody>
      </p:sp>
      <p:grpSp>
        <p:nvGrpSpPr>
          <p:cNvPr id="14" name="Group 4">
            <a:extLst>
              <a:ext uri="{FF2B5EF4-FFF2-40B4-BE49-F238E27FC236}">
                <a16:creationId xmlns:a16="http://schemas.microsoft.com/office/drawing/2014/main" id="{CD1D5359-68DD-4A0B-9362-69B724AA4D32}"/>
              </a:ext>
            </a:extLst>
          </p:cNvPr>
          <p:cNvGrpSpPr>
            <a:grpSpLocks noChangeAspect="1"/>
          </p:cNvGrpSpPr>
          <p:nvPr userDrawn="1"/>
        </p:nvGrpSpPr>
        <p:grpSpPr bwMode="auto">
          <a:xfrm>
            <a:off x="7123200" y="2573389"/>
            <a:ext cx="5068800" cy="4284611"/>
            <a:chOff x="1167" y="0"/>
            <a:chExt cx="3833" cy="3240"/>
          </a:xfrm>
          <a:solidFill>
            <a:schemeClr val="bg1">
              <a:alpha val="10000"/>
            </a:schemeClr>
          </a:solidFill>
        </p:grpSpPr>
        <p:sp>
          <p:nvSpPr>
            <p:cNvPr id="15" name="Oval 5">
              <a:extLst>
                <a:ext uri="{FF2B5EF4-FFF2-40B4-BE49-F238E27FC236}">
                  <a16:creationId xmlns:a16="http://schemas.microsoft.com/office/drawing/2014/main" id="{E9C73D95-08AC-4E54-BBD6-3ECD60321D88}"/>
                </a:ext>
              </a:extLst>
            </p:cNvPr>
            <p:cNvSpPr>
              <a:spLocks noChangeArrowheads="1"/>
            </p:cNvSpPr>
            <p:nvPr/>
          </p:nvSpPr>
          <p:spPr bwMode="auto">
            <a:xfrm>
              <a:off x="3669" y="1452"/>
              <a:ext cx="66" cy="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16" name="Oval 6">
              <a:extLst>
                <a:ext uri="{FF2B5EF4-FFF2-40B4-BE49-F238E27FC236}">
                  <a16:creationId xmlns:a16="http://schemas.microsoft.com/office/drawing/2014/main" id="{AFD752B5-1A57-47EE-9660-560EED122D25}"/>
                </a:ext>
              </a:extLst>
            </p:cNvPr>
            <p:cNvSpPr>
              <a:spLocks noChangeArrowheads="1"/>
            </p:cNvSpPr>
            <p:nvPr/>
          </p:nvSpPr>
          <p:spPr bwMode="auto">
            <a:xfrm>
              <a:off x="4257" y="1452"/>
              <a:ext cx="66" cy="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17" name="Oval 7">
              <a:extLst>
                <a:ext uri="{FF2B5EF4-FFF2-40B4-BE49-F238E27FC236}">
                  <a16:creationId xmlns:a16="http://schemas.microsoft.com/office/drawing/2014/main" id="{28D786C4-EAEA-41DA-924F-30C4CC1A1D79}"/>
                </a:ext>
              </a:extLst>
            </p:cNvPr>
            <p:cNvSpPr>
              <a:spLocks noChangeArrowheads="1"/>
            </p:cNvSpPr>
            <p:nvPr/>
          </p:nvSpPr>
          <p:spPr bwMode="auto">
            <a:xfrm>
              <a:off x="3082" y="1452"/>
              <a:ext cx="65" cy="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18" name="Oval 8">
              <a:extLst>
                <a:ext uri="{FF2B5EF4-FFF2-40B4-BE49-F238E27FC236}">
                  <a16:creationId xmlns:a16="http://schemas.microsoft.com/office/drawing/2014/main" id="{1DE4135E-DBB1-41E3-A892-24B77705D712}"/>
                </a:ext>
              </a:extLst>
            </p:cNvPr>
            <p:cNvSpPr>
              <a:spLocks noChangeArrowheads="1"/>
            </p:cNvSpPr>
            <p:nvPr/>
          </p:nvSpPr>
          <p:spPr bwMode="auto">
            <a:xfrm>
              <a:off x="2788" y="1573"/>
              <a:ext cx="65" cy="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19" name="Oval 9">
              <a:extLst>
                <a:ext uri="{FF2B5EF4-FFF2-40B4-BE49-F238E27FC236}">
                  <a16:creationId xmlns:a16="http://schemas.microsoft.com/office/drawing/2014/main" id="{428DEBB6-E443-4207-AED3-5692BEF221F6}"/>
                </a:ext>
              </a:extLst>
            </p:cNvPr>
            <p:cNvSpPr>
              <a:spLocks noChangeArrowheads="1"/>
            </p:cNvSpPr>
            <p:nvPr/>
          </p:nvSpPr>
          <p:spPr bwMode="auto">
            <a:xfrm>
              <a:off x="3376" y="1573"/>
              <a:ext cx="65" cy="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0" name="Oval 10">
              <a:extLst>
                <a:ext uri="{FF2B5EF4-FFF2-40B4-BE49-F238E27FC236}">
                  <a16:creationId xmlns:a16="http://schemas.microsoft.com/office/drawing/2014/main" id="{5D9BA96C-C65D-49D0-99B2-F2547D0E24DC}"/>
                </a:ext>
              </a:extLst>
            </p:cNvPr>
            <p:cNvSpPr>
              <a:spLocks noChangeArrowheads="1"/>
            </p:cNvSpPr>
            <p:nvPr/>
          </p:nvSpPr>
          <p:spPr bwMode="auto">
            <a:xfrm>
              <a:off x="3963" y="1573"/>
              <a:ext cx="66" cy="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1" name="Oval 11">
              <a:extLst>
                <a:ext uri="{FF2B5EF4-FFF2-40B4-BE49-F238E27FC236}">
                  <a16:creationId xmlns:a16="http://schemas.microsoft.com/office/drawing/2014/main" id="{F2B42257-7838-4F50-BD61-E3C3F550A764}"/>
                </a:ext>
              </a:extLst>
            </p:cNvPr>
            <p:cNvSpPr>
              <a:spLocks noChangeArrowheads="1"/>
            </p:cNvSpPr>
            <p:nvPr/>
          </p:nvSpPr>
          <p:spPr bwMode="auto">
            <a:xfrm>
              <a:off x="4551" y="1573"/>
              <a:ext cx="66" cy="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2" name="Freeform 12">
              <a:extLst>
                <a:ext uri="{FF2B5EF4-FFF2-40B4-BE49-F238E27FC236}">
                  <a16:creationId xmlns:a16="http://schemas.microsoft.com/office/drawing/2014/main" id="{3CCACDB0-3FB5-4B00-AD0B-B00F48FF37F8}"/>
                </a:ext>
              </a:extLst>
            </p:cNvPr>
            <p:cNvSpPr>
              <a:spLocks/>
            </p:cNvSpPr>
            <p:nvPr/>
          </p:nvSpPr>
          <p:spPr bwMode="auto">
            <a:xfrm>
              <a:off x="1888" y="721"/>
              <a:ext cx="778" cy="936"/>
            </a:xfrm>
            <a:custGeom>
              <a:avLst/>
              <a:gdLst>
                <a:gd name="T0" fmla="*/ 3103 w 3129"/>
                <a:gd name="T1" fmla="*/ 3761 h 3761"/>
                <a:gd name="T2" fmla="*/ 3129 w 3129"/>
                <a:gd name="T3" fmla="*/ 2327 h 3761"/>
                <a:gd name="T4" fmla="*/ 1346 w 3129"/>
                <a:gd name="T5" fmla="*/ 140 h 3761"/>
                <a:gd name="T6" fmla="*/ 339 w 3129"/>
                <a:gd name="T7" fmla="*/ 3 h 3761"/>
                <a:gd name="T8" fmla="*/ 295 w 3129"/>
                <a:gd name="T9" fmla="*/ 0 h 3761"/>
                <a:gd name="T10" fmla="*/ 86 w 3129"/>
                <a:gd name="T11" fmla="*/ 87 h 3761"/>
                <a:gd name="T12" fmla="*/ 0 w 3129"/>
                <a:gd name="T13" fmla="*/ 295 h 3761"/>
                <a:gd name="T14" fmla="*/ 3 w 3129"/>
                <a:gd name="T15" fmla="*/ 340 h 3761"/>
                <a:gd name="T16" fmla="*/ 140 w 3129"/>
                <a:gd name="T17" fmla="*/ 1346 h 3761"/>
                <a:gd name="T18" fmla="*/ 3103 w 3129"/>
                <a:gd name="T19" fmla="*/ 3761 h 3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29" h="3761">
                  <a:moveTo>
                    <a:pt x="3103" y="3761"/>
                  </a:moveTo>
                  <a:cubicBezTo>
                    <a:pt x="3129" y="2327"/>
                    <a:pt x="3129" y="2327"/>
                    <a:pt x="3129" y="2327"/>
                  </a:cubicBezTo>
                  <a:cubicBezTo>
                    <a:pt x="1346" y="140"/>
                    <a:pt x="1346" y="140"/>
                    <a:pt x="1346" y="140"/>
                  </a:cubicBezTo>
                  <a:cubicBezTo>
                    <a:pt x="339" y="3"/>
                    <a:pt x="339" y="3"/>
                    <a:pt x="339" y="3"/>
                  </a:cubicBezTo>
                  <a:cubicBezTo>
                    <a:pt x="325" y="1"/>
                    <a:pt x="310" y="0"/>
                    <a:pt x="295" y="0"/>
                  </a:cubicBezTo>
                  <a:cubicBezTo>
                    <a:pt x="214" y="0"/>
                    <a:pt x="139" y="33"/>
                    <a:pt x="86" y="87"/>
                  </a:cubicBezTo>
                  <a:cubicBezTo>
                    <a:pt x="33" y="140"/>
                    <a:pt x="0" y="214"/>
                    <a:pt x="0" y="295"/>
                  </a:cubicBezTo>
                  <a:cubicBezTo>
                    <a:pt x="0" y="310"/>
                    <a:pt x="1" y="325"/>
                    <a:pt x="3" y="340"/>
                  </a:cubicBezTo>
                  <a:cubicBezTo>
                    <a:pt x="140" y="1346"/>
                    <a:pt x="140" y="1346"/>
                    <a:pt x="140" y="1346"/>
                  </a:cubicBezTo>
                  <a:lnTo>
                    <a:pt x="3103" y="37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3" name="Freeform 13">
              <a:extLst>
                <a:ext uri="{FF2B5EF4-FFF2-40B4-BE49-F238E27FC236}">
                  <a16:creationId xmlns:a16="http://schemas.microsoft.com/office/drawing/2014/main" id="{4AF1122F-C425-4384-A49D-C8675CAAB05A}"/>
                </a:ext>
              </a:extLst>
            </p:cNvPr>
            <p:cNvSpPr>
              <a:spLocks/>
            </p:cNvSpPr>
            <p:nvPr/>
          </p:nvSpPr>
          <p:spPr bwMode="auto">
            <a:xfrm>
              <a:off x="1450" y="2032"/>
              <a:ext cx="1204" cy="374"/>
            </a:xfrm>
            <a:custGeom>
              <a:avLst/>
              <a:gdLst>
                <a:gd name="T0" fmla="*/ 0 w 4838"/>
                <a:gd name="T1" fmla="*/ 1010 h 1501"/>
                <a:gd name="T2" fmla="*/ 4838 w 4838"/>
                <a:gd name="T3" fmla="*/ 1501 h 1501"/>
                <a:gd name="T4" fmla="*/ 4832 w 4838"/>
                <a:gd name="T5" fmla="*/ 962 h 1501"/>
                <a:gd name="T6" fmla="*/ 1328 w 4838"/>
                <a:gd name="T7" fmla="*/ 0 h 1501"/>
                <a:gd name="T8" fmla="*/ 0 w 4838"/>
                <a:gd name="T9" fmla="*/ 1010 h 1501"/>
              </a:gdLst>
              <a:ahLst/>
              <a:cxnLst>
                <a:cxn ang="0">
                  <a:pos x="T0" y="T1"/>
                </a:cxn>
                <a:cxn ang="0">
                  <a:pos x="T2" y="T3"/>
                </a:cxn>
                <a:cxn ang="0">
                  <a:pos x="T4" y="T5"/>
                </a:cxn>
                <a:cxn ang="0">
                  <a:pos x="T6" y="T7"/>
                </a:cxn>
                <a:cxn ang="0">
                  <a:pos x="T8" y="T9"/>
                </a:cxn>
              </a:cxnLst>
              <a:rect l="0" t="0" r="r" b="b"/>
              <a:pathLst>
                <a:path w="4838" h="1501">
                  <a:moveTo>
                    <a:pt x="0" y="1010"/>
                  </a:moveTo>
                  <a:cubicBezTo>
                    <a:pt x="4838" y="1501"/>
                    <a:pt x="4838" y="1501"/>
                    <a:pt x="4838" y="1501"/>
                  </a:cubicBezTo>
                  <a:cubicBezTo>
                    <a:pt x="4836" y="1325"/>
                    <a:pt x="4834" y="1134"/>
                    <a:pt x="4832" y="962"/>
                  </a:cubicBezTo>
                  <a:cubicBezTo>
                    <a:pt x="1328" y="0"/>
                    <a:pt x="1328" y="0"/>
                    <a:pt x="1328" y="0"/>
                  </a:cubicBezTo>
                  <a:lnTo>
                    <a:pt x="0" y="10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4" name="Freeform 14">
              <a:extLst>
                <a:ext uri="{FF2B5EF4-FFF2-40B4-BE49-F238E27FC236}">
                  <a16:creationId xmlns:a16="http://schemas.microsoft.com/office/drawing/2014/main" id="{02672191-97E7-416C-AD4C-C732FFF35785}"/>
                </a:ext>
              </a:extLst>
            </p:cNvPr>
            <p:cNvSpPr>
              <a:spLocks/>
            </p:cNvSpPr>
            <p:nvPr/>
          </p:nvSpPr>
          <p:spPr bwMode="auto">
            <a:xfrm>
              <a:off x="4676" y="2976"/>
              <a:ext cx="324" cy="264"/>
            </a:xfrm>
            <a:custGeom>
              <a:avLst/>
              <a:gdLst>
                <a:gd name="T0" fmla="*/ 0 w 1301"/>
                <a:gd name="T1" fmla="*/ 356 h 1061"/>
                <a:gd name="T2" fmla="*/ 1240 w 1301"/>
                <a:gd name="T3" fmla="*/ 1061 h 1061"/>
                <a:gd name="T4" fmla="*/ 1301 w 1301"/>
                <a:gd name="T5" fmla="*/ 1061 h 1061"/>
                <a:gd name="T6" fmla="*/ 1301 w 1301"/>
                <a:gd name="T7" fmla="*/ 494 h 1061"/>
                <a:gd name="T8" fmla="*/ 107 w 1301"/>
                <a:gd name="T9" fmla="*/ 0 h 1061"/>
                <a:gd name="T10" fmla="*/ 0 w 1301"/>
                <a:gd name="T11" fmla="*/ 356 h 1061"/>
              </a:gdLst>
              <a:ahLst/>
              <a:cxnLst>
                <a:cxn ang="0">
                  <a:pos x="T0" y="T1"/>
                </a:cxn>
                <a:cxn ang="0">
                  <a:pos x="T2" y="T3"/>
                </a:cxn>
                <a:cxn ang="0">
                  <a:pos x="T4" y="T5"/>
                </a:cxn>
                <a:cxn ang="0">
                  <a:pos x="T6" y="T7"/>
                </a:cxn>
                <a:cxn ang="0">
                  <a:pos x="T8" y="T9"/>
                </a:cxn>
                <a:cxn ang="0">
                  <a:pos x="T10" y="T11"/>
                </a:cxn>
              </a:cxnLst>
              <a:rect l="0" t="0" r="r" b="b"/>
              <a:pathLst>
                <a:path w="1301" h="1061">
                  <a:moveTo>
                    <a:pt x="0" y="356"/>
                  </a:moveTo>
                  <a:cubicBezTo>
                    <a:pt x="1240" y="1061"/>
                    <a:pt x="1240" y="1061"/>
                    <a:pt x="1240" y="1061"/>
                  </a:cubicBezTo>
                  <a:cubicBezTo>
                    <a:pt x="1301" y="1061"/>
                    <a:pt x="1301" y="1061"/>
                    <a:pt x="1301" y="1061"/>
                  </a:cubicBezTo>
                  <a:cubicBezTo>
                    <a:pt x="1301" y="494"/>
                    <a:pt x="1301" y="494"/>
                    <a:pt x="1301" y="494"/>
                  </a:cubicBezTo>
                  <a:cubicBezTo>
                    <a:pt x="107" y="0"/>
                    <a:pt x="107" y="0"/>
                    <a:pt x="107" y="0"/>
                  </a:cubicBezTo>
                  <a:cubicBezTo>
                    <a:pt x="76" y="119"/>
                    <a:pt x="40" y="238"/>
                    <a:pt x="0"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5" name="Freeform 15">
              <a:extLst>
                <a:ext uri="{FF2B5EF4-FFF2-40B4-BE49-F238E27FC236}">
                  <a16:creationId xmlns:a16="http://schemas.microsoft.com/office/drawing/2014/main" id="{79FA578E-C3E2-4914-92DC-752790E0AD5A}"/>
                </a:ext>
              </a:extLst>
            </p:cNvPr>
            <p:cNvSpPr>
              <a:spLocks/>
            </p:cNvSpPr>
            <p:nvPr/>
          </p:nvSpPr>
          <p:spPr bwMode="auto">
            <a:xfrm>
              <a:off x="2701" y="2152"/>
              <a:ext cx="2002" cy="229"/>
            </a:xfrm>
            <a:custGeom>
              <a:avLst/>
              <a:gdLst>
                <a:gd name="T0" fmla="*/ 3 w 8050"/>
                <a:gd name="T1" fmla="*/ 351 h 922"/>
                <a:gd name="T2" fmla="*/ 3 w 8050"/>
                <a:gd name="T3" fmla="*/ 351 h 922"/>
                <a:gd name="T4" fmla="*/ 1009 w 8050"/>
                <a:gd name="T5" fmla="*/ 637 h 922"/>
                <a:gd name="T6" fmla="*/ 2014 w 8050"/>
                <a:gd name="T7" fmla="*/ 922 h 922"/>
                <a:gd name="T8" fmla="*/ 3020 w 8050"/>
                <a:gd name="T9" fmla="*/ 637 h 922"/>
                <a:gd name="T10" fmla="*/ 4025 w 8050"/>
                <a:gd name="T11" fmla="*/ 351 h 922"/>
                <a:gd name="T12" fmla="*/ 5031 w 8050"/>
                <a:gd name="T13" fmla="*/ 637 h 922"/>
                <a:gd name="T14" fmla="*/ 6036 w 8050"/>
                <a:gd name="T15" fmla="*/ 922 h 922"/>
                <a:gd name="T16" fmla="*/ 7042 w 8050"/>
                <a:gd name="T17" fmla="*/ 637 h 922"/>
                <a:gd name="T18" fmla="*/ 8047 w 8050"/>
                <a:gd name="T19" fmla="*/ 351 h 922"/>
                <a:gd name="T20" fmla="*/ 8050 w 8050"/>
                <a:gd name="T21" fmla="*/ 0 h 922"/>
                <a:gd name="T22" fmla="*/ 0 w 8050"/>
                <a:gd name="T23" fmla="*/ 0 h 922"/>
                <a:gd name="T24" fmla="*/ 3 w 8050"/>
                <a:gd name="T25" fmla="*/ 351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50" h="922">
                  <a:moveTo>
                    <a:pt x="3" y="351"/>
                  </a:moveTo>
                  <a:cubicBezTo>
                    <a:pt x="3" y="351"/>
                    <a:pt x="3" y="351"/>
                    <a:pt x="3" y="351"/>
                  </a:cubicBezTo>
                  <a:cubicBezTo>
                    <a:pt x="392" y="351"/>
                    <a:pt x="777" y="537"/>
                    <a:pt x="1009" y="637"/>
                  </a:cubicBezTo>
                  <a:cubicBezTo>
                    <a:pt x="1241" y="737"/>
                    <a:pt x="1626" y="922"/>
                    <a:pt x="2014" y="922"/>
                  </a:cubicBezTo>
                  <a:cubicBezTo>
                    <a:pt x="2402" y="922"/>
                    <a:pt x="2788" y="737"/>
                    <a:pt x="3020" y="637"/>
                  </a:cubicBezTo>
                  <a:cubicBezTo>
                    <a:pt x="3252" y="537"/>
                    <a:pt x="3637" y="352"/>
                    <a:pt x="4025" y="351"/>
                  </a:cubicBezTo>
                  <a:cubicBezTo>
                    <a:pt x="4413" y="351"/>
                    <a:pt x="4799" y="537"/>
                    <a:pt x="5031" y="637"/>
                  </a:cubicBezTo>
                  <a:cubicBezTo>
                    <a:pt x="5263" y="737"/>
                    <a:pt x="5648" y="922"/>
                    <a:pt x="6036" y="922"/>
                  </a:cubicBezTo>
                  <a:cubicBezTo>
                    <a:pt x="6425" y="922"/>
                    <a:pt x="6810" y="737"/>
                    <a:pt x="7042" y="637"/>
                  </a:cubicBezTo>
                  <a:cubicBezTo>
                    <a:pt x="7273" y="537"/>
                    <a:pt x="7659" y="351"/>
                    <a:pt x="8047" y="351"/>
                  </a:cubicBezTo>
                  <a:cubicBezTo>
                    <a:pt x="8048" y="206"/>
                    <a:pt x="8049" y="81"/>
                    <a:pt x="8050" y="0"/>
                  </a:cubicBezTo>
                  <a:cubicBezTo>
                    <a:pt x="0" y="0"/>
                    <a:pt x="0" y="0"/>
                    <a:pt x="0" y="0"/>
                  </a:cubicBezTo>
                  <a:lnTo>
                    <a:pt x="3" y="3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6" name="Freeform 16">
              <a:extLst>
                <a:ext uri="{FF2B5EF4-FFF2-40B4-BE49-F238E27FC236}">
                  <a16:creationId xmlns:a16="http://schemas.microsoft.com/office/drawing/2014/main" id="{C6186B9D-CA52-4333-BD37-C7AB2E8ABD74}"/>
                </a:ext>
              </a:extLst>
            </p:cNvPr>
            <p:cNvSpPr>
              <a:spLocks/>
            </p:cNvSpPr>
            <p:nvPr/>
          </p:nvSpPr>
          <p:spPr bwMode="auto">
            <a:xfrm>
              <a:off x="1827" y="1859"/>
              <a:ext cx="825" cy="365"/>
            </a:xfrm>
            <a:custGeom>
              <a:avLst/>
              <a:gdLst>
                <a:gd name="T0" fmla="*/ 3318 w 3318"/>
                <a:gd name="T1" fmla="*/ 1466 h 1466"/>
                <a:gd name="T2" fmla="*/ 3314 w 3318"/>
                <a:gd name="T3" fmla="*/ 1078 h 1466"/>
                <a:gd name="T4" fmla="*/ 3314 w 3318"/>
                <a:gd name="T5" fmla="*/ 1072 h 1466"/>
                <a:gd name="T6" fmla="*/ 729 w 3318"/>
                <a:gd name="T7" fmla="*/ 0 h 1466"/>
                <a:gd name="T8" fmla="*/ 0 w 3318"/>
                <a:gd name="T9" fmla="*/ 555 h 1466"/>
                <a:gd name="T10" fmla="*/ 3318 w 3318"/>
                <a:gd name="T11" fmla="*/ 1466 h 1466"/>
              </a:gdLst>
              <a:ahLst/>
              <a:cxnLst>
                <a:cxn ang="0">
                  <a:pos x="T0" y="T1"/>
                </a:cxn>
                <a:cxn ang="0">
                  <a:pos x="T2" y="T3"/>
                </a:cxn>
                <a:cxn ang="0">
                  <a:pos x="T4" y="T5"/>
                </a:cxn>
                <a:cxn ang="0">
                  <a:pos x="T6" y="T7"/>
                </a:cxn>
                <a:cxn ang="0">
                  <a:pos x="T8" y="T9"/>
                </a:cxn>
                <a:cxn ang="0">
                  <a:pos x="T10" y="T11"/>
                </a:cxn>
              </a:cxnLst>
              <a:rect l="0" t="0" r="r" b="b"/>
              <a:pathLst>
                <a:path w="3318" h="1466">
                  <a:moveTo>
                    <a:pt x="3318" y="1466"/>
                  </a:moveTo>
                  <a:cubicBezTo>
                    <a:pt x="3315" y="1241"/>
                    <a:pt x="3314" y="1078"/>
                    <a:pt x="3314" y="1078"/>
                  </a:cubicBezTo>
                  <a:cubicBezTo>
                    <a:pt x="3314" y="1072"/>
                    <a:pt x="3314" y="1072"/>
                    <a:pt x="3314" y="1072"/>
                  </a:cubicBezTo>
                  <a:cubicBezTo>
                    <a:pt x="729" y="0"/>
                    <a:pt x="729" y="0"/>
                    <a:pt x="729" y="0"/>
                  </a:cubicBezTo>
                  <a:cubicBezTo>
                    <a:pt x="0" y="555"/>
                    <a:pt x="0" y="555"/>
                    <a:pt x="0" y="555"/>
                  </a:cubicBezTo>
                  <a:lnTo>
                    <a:pt x="3318" y="14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7" name="Freeform 17">
              <a:extLst>
                <a:ext uri="{FF2B5EF4-FFF2-40B4-BE49-F238E27FC236}">
                  <a16:creationId xmlns:a16="http://schemas.microsoft.com/office/drawing/2014/main" id="{602A968D-F96F-4629-BC01-2A7A4A0D7CE7}"/>
                </a:ext>
              </a:extLst>
            </p:cNvPr>
            <p:cNvSpPr>
              <a:spLocks/>
            </p:cNvSpPr>
            <p:nvPr/>
          </p:nvSpPr>
          <p:spPr bwMode="auto">
            <a:xfrm>
              <a:off x="1995" y="1591"/>
              <a:ext cx="659" cy="485"/>
            </a:xfrm>
            <a:custGeom>
              <a:avLst/>
              <a:gdLst>
                <a:gd name="T0" fmla="*/ 0 w 659"/>
                <a:gd name="T1" fmla="*/ 0 h 485"/>
                <a:gd name="T2" fmla="*/ 30 w 659"/>
                <a:gd name="T3" fmla="*/ 226 h 485"/>
                <a:gd name="T4" fmla="*/ 657 w 659"/>
                <a:gd name="T5" fmla="*/ 485 h 485"/>
                <a:gd name="T6" fmla="*/ 659 w 659"/>
                <a:gd name="T7" fmla="*/ 375 h 485"/>
                <a:gd name="T8" fmla="*/ 0 w 659"/>
                <a:gd name="T9" fmla="*/ 0 h 485"/>
              </a:gdLst>
              <a:ahLst/>
              <a:cxnLst>
                <a:cxn ang="0">
                  <a:pos x="T0" y="T1"/>
                </a:cxn>
                <a:cxn ang="0">
                  <a:pos x="T2" y="T3"/>
                </a:cxn>
                <a:cxn ang="0">
                  <a:pos x="T4" y="T5"/>
                </a:cxn>
                <a:cxn ang="0">
                  <a:pos x="T6" y="T7"/>
                </a:cxn>
                <a:cxn ang="0">
                  <a:pos x="T8" y="T9"/>
                </a:cxn>
              </a:cxnLst>
              <a:rect l="0" t="0" r="r" b="b"/>
              <a:pathLst>
                <a:path w="659" h="485">
                  <a:moveTo>
                    <a:pt x="0" y="0"/>
                  </a:moveTo>
                  <a:lnTo>
                    <a:pt x="30" y="226"/>
                  </a:lnTo>
                  <a:lnTo>
                    <a:pt x="657" y="485"/>
                  </a:lnTo>
                  <a:lnTo>
                    <a:pt x="659" y="37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8" name="Freeform 18">
              <a:extLst>
                <a:ext uri="{FF2B5EF4-FFF2-40B4-BE49-F238E27FC236}">
                  <a16:creationId xmlns:a16="http://schemas.microsoft.com/office/drawing/2014/main" id="{E705C4BF-AD57-4E22-B759-55FCC20B6F44}"/>
                </a:ext>
              </a:extLst>
            </p:cNvPr>
            <p:cNvSpPr>
              <a:spLocks/>
            </p:cNvSpPr>
            <p:nvPr/>
          </p:nvSpPr>
          <p:spPr bwMode="auto">
            <a:xfrm>
              <a:off x="1450" y="2666"/>
              <a:ext cx="1216" cy="374"/>
            </a:xfrm>
            <a:custGeom>
              <a:avLst/>
              <a:gdLst>
                <a:gd name="T0" fmla="*/ 1328 w 4887"/>
                <a:gd name="T1" fmla="*/ 1503 h 1503"/>
                <a:gd name="T2" fmla="*/ 4887 w 4887"/>
                <a:gd name="T3" fmla="*/ 527 h 1503"/>
                <a:gd name="T4" fmla="*/ 4850 w 4887"/>
                <a:gd name="T5" fmla="*/ 0 h 1503"/>
                <a:gd name="T6" fmla="*/ 0 w 4887"/>
                <a:gd name="T7" fmla="*/ 493 h 1503"/>
                <a:gd name="T8" fmla="*/ 1328 w 4887"/>
                <a:gd name="T9" fmla="*/ 1503 h 1503"/>
              </a:gdLst>
              <a:ahLst/>
              <a:cxnLst>
                <a:cxn ang="0">
                  <a:pos x="T0" y="T1"/>
                </a:cxn>
                <a:cxn ang="0">
                  <a:pos x="T2" y="T3"/>
                </a:cxn>
                <a:cxn ang="0">
                  <a:pos x="T4" y="T5"/>
                </a:cxn>
                <a:cxn ang="0">
                  <a:pos x="T6" y="T7"/>
                </a:cxn>
                <a:cxn ang="0">
                  <a:pos x="T8" y="T9"/>
                </a:cxn>
              </a:cxnLst>
              <a:rect l="0" t="0" r="r" b="b"/>
              <a:pathLst>
                <a:path w="4887" h="1503">
                  <a:moveTo>
                    <a:pt x="1328" y="1503"/>
                  </a:moveTo>
                  <a:cubicBezTo>
                    <a:pt x="4887" y="527"/>
                    <a:pt x="4887" y="527"/>
                    <a:pt x="4887" y="527"/>
                  </a:cubicBezTo>
                  <a:cubicBezTo>
                    <a:pt x="4865" y="350"/>
                    <a:pt x="4853" y="175"/>
                    <a:pt x="4850" y="0"/>
                  </a:cubicBezTo>
                  <a:cubicBezTo>
                    <a:pt x="0" y="493"/>
                    <a:pt x="0" y="493"/>
                    <a:pt x="0" y="493"/>
                  </a:cubicBezTo>
                  <a:lnTo>
                    <a:pt x="1328" y="15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9" name="Freeform 19">
              <a:extLst>
                <a:ext uri="{FF2B5EF4-FFF2-40B4-BE49-F238E27FC236}">
                  <a16:creationId xmlns:a16="http://schemas.microsoft.com/office/drawing/2014/main" id="{6CDDDE41-1D0E-4379-9F3A-94079E73BA68}"/>
                </a:ext>
              </a:extLst>
            </p:cNvPr>
            <p:cNvSpPr>
              <a:spLocks/>
            </p:cNvSpPr>
            <p:nvPr/>
          </p:nvSpPr>
          <p:spPr bwMode="auto">
            <a:xfrm>
              <a:off x="4605" y="3108"/>
              <a:ext cx="287" cy="132"/>
            </a:xfrm>
            <a:custGeom>
              <a:avLst/>
              <a:gdLst>
                <a:gd name="T0" fmla="*/ 0 w 1154"/>
                <a:gd name="T1" fmla="*/ 529 h 529"/>
                <a:gd name="T2" fmla="*/ 1154 w 1154"/>
                <a:gd name="T3" fmla="*/ 529 h 529"/>
                <a:gd name="T4" fmla="*/ 225 w 1154"/>
                <a:gd name="T5" fmla="*/ 0 h 529"/>
                <a:gd name="T6" fmla="*/ 0 w 1154"/>
                <a:gd name="T7" fmla="*/ 529 h 529"/>
              </a:gdLst>
              <a:ahLst/>
              <a:cxnLst>
                <a:cxn ang="0">
                  <a:pos x="T0" y="T1"/>
                </a:cxn>
                <a:cxn ang="0">
                  <a:pos x="T2" y="T3"/>
                </a:cxn>
                <a:cxn ang="0">
                  <a:pos x="T4" y="T5"/>
                </a:cxn>
                <a:cxn ang="0">
                  <a:pos x="T6" y="T7"/>
                </a:cxn>
              </a:cxnLst>
              <a:rect l="0" t="0" r="r" b="b"/>
              <a:pathLst>
                <a:path w="1154" h="529">
                  <a:moveTo>
                    <a:pt x="0" y="529"/>
                  </a:moveTo>
                  <a:cubicBezTo>
                    <a:pt x="1154" y="529"/>
                    <a:pt x="1154" y="529"/>
                    <a:pt x="1154" y="529"/>
                  </a:cubicBezTo>
                  <a:cubicBezTo>
                    <a:pt x="225" y="0"/>
                    <a:pt x="225" y="0"/>
                    <a:pt x="225" y="0"/>
                  </a:cubicBezTo>
                  <a:cubicBezTo>
                    <a:pt x="159" y="179"/>
                    <a:pt x="84" y="355"/>
                    <a:pt x="0" y="5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0" name="Freeform 20">
              <a:extLst>
                <a:ext uri="{FF2B5EF4-FFF2-40B4-BE49-F238E27FC236}">
                  <a16:creationId xmlns:a16="http://schemas.microsoft.com/office/drawing/2014/main" id="{052BD4C4-6015-4644-B4A3-BF84C363B3B9}"/>
                </a:ext>
              </a:extLst>
            </p:cNvPr>
            <p:cNvSpPr>
              <a:spLocks/>
            </p:cNvSpPr>
            <p:nvPr/>
          </p:nvSpPr>
          <p:spPr bwMode="auto">
            <a:xfrm>
              <a:off x="1931" y="1122"/>
              <a:ext cx="728" cy="792"/>
            </a:xfrm>
            <a:custGeom>
              <a:avLst/>
              <a:gdLst>
                <a:gd name="T0" fmla="*/ 728 w 728"/>
                <a:gd name="T1" fmla="*/ 593 h 792"/>
                <a:gd name="T2" fmla="*/ 0 w 728"/>
                <a:gd name="T3" fmla="*/ 0 h 792"/>
                <a:gd name="T4" fmla="*/ 56 w 728"/>
                <a:gd name="T5" fmla="*/ 412 h 792"/>
                <a:gd name="T6" fmla="*/ 724 w 728"/>
                <a:gd name="T7" fmla="*/ 792 h 792"/>
                <a:gd name="T8" fmla="*/ 728 w 728"/>
                <a:gd name="T9" fmla="*/ 593 h 792"/>
              </a:gdLst>
              <a:ahLst/>
              <a:cxnLst>
                <a:cxn ang="0">
                  <a:pos x="T0" y="T1"/>
                </a:cxn>
                <a:cxn ang="0">
                  <a:pos x="T2" y="T3"/>
                </a:cxn>
                <a:cxn ang="0">
                  <a:pos x="T4" y="T5"/>
                </a:cxn>
                <a:cxn ang="0">
                  <a:pos x="T6" y="T7"/>
                </a:cxn>
                <a:cxn ang="0">
                  <a:pos x="T8" y="T9"/>
                </a:cxn>
              </a:cxnLst>
              <a:rect l="0" t="0" r="r" b="b"/>
              <a:pathLst>
                <a:path w="728" h="792">
                  <a:moveTo>
                    <a:pt x="728" y="593"/>
                  </a:moveTo>
                  <a:lnTo>
                    <a:pt x="0" y="0"/>
                  </a:lnTo>
                  <a:lnTo>
                    <a:pt x="56" y="412"/>
                  </a:lnTo>
                  <a:lnTo>
                    <a:pt x="724" y="792"/>
                  </a:lnTo>
                  <a:lnTo>
                    <a:pt x="728" y="5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1" name="Freeform 21">
              <a:extLst>
                <a:ext uri="{FF2B5EF4-FFF2-40B4-BE49-F238E27FC236}">
                  <a16:creationId xmlns:a16="http://schemas.microsoft.com/office/drawing/2014/main" id="{77339760-EB20-4215-8C8F-51B034626CE3}"/>
                </a:ext>
              </a:extLst>
            </p:cNvPr>
            <p:cNvSpPr>
              <a:spLocks/>
            </p:cNvSpPr>
            <p:nvPr/>
          </p:nvSpPr>
          <p:spPr bwMode="auto">
            <a:xfrm>
              <a:off x="4750" y="1824"/>
              <a:ext cx="250" cy="252"/>
            </a:xfrm>
            <a:custGeom>
              <a:avLst/>
              <a:gdLst>
                <a:gd name="T0" fmla="*/ 250 w 250"/>
                <a:gd name="T1" fmla="*/ 149 h 252"/>
                <a:gd name="T2" fmla="*/ 250 w 250"/>
                <a:gd name="T3" fmla="*/ 0 h 252"/>
                <a:gd name="T4" fmla="*/ 0 w 250"/>
                <a:gd name="T5" fmla="*/ 142 h 252"/>
                <a:gd name="T6" fmla="*/ 2 w 250"/>
                <a:gd name="T7" fmla="*/ 252 h 252"/>
                <a:gd name="T8" fmla="*/ 250 w 250"/>
                <a:gd name="T9" fmla="*/ 149 h 252"/>
              </a:gdLst>
              <a:ahLst/>
              <a:cxnLst>
                <a:cxn ang="0">
                  <a:pos x="T0" y="T1"/>
                </a:cxn>
                <a:cxn ang="0">
                  <a:pos x="T2" y="T3"/>
                </a:cxn>
                <a:cxn ang="0">
                  <a:pos x="T4" y="T5"/>
                </a:cxn>
                <a:cxn ang="0">
                  <a:pos x="T6" y="T7"/>
                </a:cxn>
                <a:cxn ang="0">
                  <a:pos x="T8" y="T9"/>
                </a:cxn>
              </a:cxnLst>
              <a:rect l="0" t="0" r="r" b="b"/>
              <a:pathLst>
                <a:path w="250" h="252">
                  <a:moveTo>
                    <a:pt x="250" y="149"/>
                  </a:moveTo>
                  <a:lnTo>
                    <a:pt x="250" y="0"/>
                  </a:lnTo>
                  <a:lnTo>
                    <a:pt x="0" y="142"/>
                  </a:lnTo>
                  <a:lnTo>
                    <a:pt x="2" y="252"/>
                  </a:lnTo>
                  <a:lnTo>
                    <a:pt x="250"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2" name="Freeform 22">
              <a:extLst>
                <a:ext uri="{FF2B5EF4-FFF2-40B4-BE49-F238E27FC236}">
                  <a16:creationId xmlns:a16="http://schemas.microsoft.com/office/drawing/2014/main" id="{AF5697FF-86DD-455A-B521-A472D273D8FB}"/>
                </a:ext>
              </a:extLst>
            </p:cNvPr>
            <p:cNvSpPr>
              <a:spLocks/>
            </p:cNvSpPr>
            <p:nvPr/>
          </p:nvSpPr>
          <p:spPr bwMode="auto">
            <a:xfrm>
              <a:off x="1827" y="2843"/>
              <a:ext cx="863" cy="370"/>
            </a:xfrm>
            <a:custGeom>
              <a:avLst/>
              <a:gdLst>
                <a:gd name="T0" fmla="*/ 3469 w 3469"/>
                <a:gd name="T1" fmla="*/ 354 h 1489"/>
                <a:gd name="T2" fmla="*/ 3400 w 3469"/>
                <a:gd name="T3" fmla="*/ 0 h 1489"/>
                <a:gd name="T4" fmla="*/ 0 w 3469"/>
                <a:gd name="T5" fmla="*/ 934 h 1489"/>
                <a:gd name="T6" fmla="*/ 729 w 3469"/>
                <a:gd name="T7" fmla="*/ 1489 h 1489"/>
                <a:gd name="T8" fmla="*/ 3469 w 3469"/>
                <a:gd name="T9" fmla="*/ 354 h 1489"/>
              </a:gdLst>
              <a:ahLst/>
              <a:cxnLst>
                <a:cxn ang="0">
                  <a:pos x="T0" y="T1"/>
                </a:cxn>
                <a:cxn ang="0">
                  <a:pos x="T2" y="T3"/>
                </a:cxn>
                <a:cxn ang="0">
                  <a:pos x="T4" y="T5"/>
                </a:cxn>
                <a:cxn ang="0">
                  <a:pos x="T6" y="T7"/>
                </a:cxn>
                <a:cxn ang="0">
                  <a:pos x="T8" y="T9"/>
                </a:cxn>
              </a:cxnLst>
              <a:rect l="0" t="0" r="r" b="b"/>
              <a:pathLst>
                <a:path w="3469" h="1489">
                  <a:moveTo>
                    <a:pt x="3469" y="354"/>
                  </a:moveTo>
                  <a:cubicBezTo>
                    <a:pt x="3442" y="236"/>
                    <a:pt x="3419" y="118"/>
                    <a:pt x="3400" y="0"/>
                  </a:cubicBezTo>
                  <a:cubicBezTo>
                    <a:pt x="0" y="934"/>
                    <a:pt x="0" y="934"/>
                    <a:pt x="0" y="934"/>
                  </a:cubicBezTo>
                  <a:cubicBezTo>
                    <a:pt x="729" y="1489"/>
                    <a:pt x="729" y="1489"/>
                    <a:pt x="729" y="1489"/>
                  </a:cubicBezTo>
                  <a:lnTo>
                    <a:pt x="3469" y="3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3" name="Freeform 23">
              <a:extLst>
                <a:ext uri="{FF2B5EF4-FFF2-40B4-BE49-F238E27FC236}">
                  <a16:creationId xmlns:a16="http://schemas.microsoft.com/office/drawing/2014/main" id="{7F43B859-D6F9-47F3-B2D3-27B6D0E9B383}"/>
                </a:ext>
              </a:extLst>
            </p:cNvPr>
            <p:cNvSpPr>
              <a:spLocks/>
            </p:cNvSpPr>
            <p:nvPr/>
          </p:nvSpPr>
          <p:spPr bwMode="auto">
            <a:xfrm>
              <a:off x="2705" y="2608"/>
              <a:ext cx="1994" cy="484"/>
            </a:xfrm>
            <a:custGeom>
              <a:avLst/>
              <a:gdLst>
                <a:gd name="T0" fmla="*/ 1996 w 8014"/>
                <a:gd name="T1" fmla="*/ 1944 h 1944"/>
                <a:gd name="T2" fmla="*/ 3002 w 8014"/>
                <a:gd name="T3" fmla="*/ 1658 h 1944"/>
                <a:gd name="T4" fmla="*/ 4007 w 8014"/>
                <a:gd name="T5" fmla="*/ 1373 h 1944"/>
                <a:gd name="T6" fmla="*/ 5013 w 8014"/>
                <a:gd name="T7" fmla="*/ 1658 h 1944"/>
                <a:gd name="T8" fmla="*/ 6018 w 8014"/>
                <a:gd name="T9" fmla="*/ 1944 h 1944"/>
                <a:gd name="T10" fmla="*/ 7024 w 8014"/>
                <a:gd name="T11" fmla="*/ 1658 h 1944"/>
                <a:gd name="T12" fmla="*/ 7850 w 8014"/>
                <a:gd name="T13" fmla="*/ 1385 h 1944"/>
                <a:gd name="T14" fmla="*/ 8011 w 8014"/>
                <a:gd name="T15" fmla="*/ 199 h 1944"/>
                <a:gd name="T16" fmla="*/ 8014 w 8014"/>
                <a:gd name="T17" fmla="*/ 1 h 1944"/>
                <a:gd name="T18" fmla="*/ 7024 w 8014"/>
                <a:gd name="T19" fmla="*/ 286 h 1944"/>
                <a:gd name="T20" fmla="*/ 6018 w 8014"/>
                <a:gd name="T21" fmla="*/ 572 h 1944"/>
                <a:gd name="T22" fmla="*/ 5013 w 8014"/>
                <a:gd name="T23" fmla="*/ 286 h 1944"/>
                <a:gd name="T24" fmla="*/ 4007 w 8014"/>
                <a:gd name="T25" fmla="*/ 1 h 1944"/>
                <a:gd name="T26" fmla="*/ 3002 w 8014"/>
                <a:gd name="T27" fmla="*/ 286 h 1944"/>
                <a:gd name="T28" fmla="*/ 1996 w 8014"/>
                <a:gd name="T29" fmla="*/ 572 h 1944"/>
                <a:gd name="T30" fmla="*/ 991 w 8014"/>
                <a:gd name="T31" fmla="*/ 286 h 1944"/>
                <a:gd name="T32" fmla="*/ 0 w 8014"/>
                <a:gd name="T33" fmla="*/ 1 h 1944"/>
                <a:gd name="T34" fmla="*/ 2 w 8014"/>
                <a:gd name="T35" fmla="*/ 199 h 1944"/>
                <a:gd name="T36" fmla="*/ 164 w 8014"/>
                <a:gd name="T37" fmla="*/ 1385 h 1944"/>
                <a:gd name="T38" fmla="*/ 991 w 8014"/>
                <a:gd name="T39" fmla="*/ 1658 h 1944"/>
                <a:gd name="T40" fmla="*/ 1996 w 8014"/>
                <a:gd name="T41" fmla="*/ 1944 h 1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14" h="1944">
                  <a:moveTo>
                    <a:pt x="1996" y="1944"/>
                  </a:moveTo>
                  <a:cubicBezTo>
                    <a:pt x="2384" y="1943"/>
                    <a:pt x="2770" y="1758"/>
                    <a:pt x="3002" y="1658"/>
                  </a:cubicBezTo>
                  <a:cubicBezTo>
                    <a:pt x="3234" y="1558"/>
                    <a:pt x="3619" y="1373"/>
                    <a:pt x="4007" y="1373"/>
                  </a:cubicBezTo>
                  <a:cubicBezTo>
                    <a:pt x="4395" y="1372"/>
                    <a:pt x="4781" y="1558"/>
                    <a:pt x="5013" y="1658"/>
                  </a:cubicBezTo>
                  <a:cubicBezTo>
                    <a:pt x="5245" y="1758"/>
                    <a:pt x="5630" y="1943"/>
                    <a:pt x="6018" y="1944"/>
                  </a:cubicBezTo>
                  <a:cubicBezTo>
                    <a:pt x="6407" y="1944"/>
                    <a:pt x="6792" y="1758"/>
                    <a:pt x="7024" y="1658"/>
                  </a:cubicBezTo>
                  <a:cubicBezTo>
                    <a:pt x="7220" y="1574"/>
                    <a:pt x="7526" y="1428"/>
                    <a:pt x="7850" y="1385"/>
                  </a:cubicBezTo>
                  <a:cubicBezTo>
                    <a:pt x="7951" y="989"/>
                    <a:pt x="8007" y="590"/>
                    <a:pt x="8011" y="199"/>
                  </a:cubicBezTo>
                  <a:cubicBezTo>
                    <a:pt x="8014" y="1"/>
                    <a:pt x="8014" y="1"/>
                    <a:pt x="8014" y="1"/>
                  </a:cubicBezTo>
                  <a:cubicBezTo>
                    <a:pt x="7631" y="6"/>
                    <a:pt x="7252" y="187"/>
                    <a:pt x="7024" y="286"/>
                  </a:cubicBezTo>
                  <a:cubicBezTo>
                    <a:pt x="6792" y="386"/>
                    <a:pt x="6407" y="572"/>
                    <a:pt x="6018" y="572"/>
                  </a:cubicBezTo>
                  <a:cubicBezTo>
                    <a:pt x="5630" y="571"/>
                    <a:pt x="5245" y="386"/>
                    <a:pt x="5013" y="286"/>
                  </a:cubicBezTo>
                  <a:cubicBezTo>
                    <a:pt x="4781" y="186"/>
                    <a:pt x="4395" y="0"/>
                    <a:pt x="4007" y="1"/>
                  </a:cubicBezTo>
                  <a:cubicBezTo>
                    <a:pt x="3619" y="1"/>
                    <a:pt x="3234" y="186"/>
                    <a:pt x="3002" y="286"/>
                  </a:cubicBezTo>
                  <a:cubicBezTo>
                    <a:pt x="2770" y="386"/>
                    <a:pt x="2384" y="571"/>
                    <a:pt x="1996" y="572"/>
                  </a:cubicBezTo>
                  <a:cubicBezTo>
                    <a:pt x="1608" y="572"/>
                    <a:pt x="1223" y="386"/>
                    <a:pt x="991" y="286"/>
                  </a:cubicBezTo>
                  <a:cubicBezTo>
                    <a:pt x="762" y="187"/>
                    <a:pt x="383" y="5"/>
                    <a:pt x="0" y="1"/>
                  </a:cubicBezTo>
                  <a:cubicBezTo>
                    <a:pt x="2" y="199"/>
                    <a:pt x="2" y="199"/>
                    <a:pt x="2" y="199"/>
                  </a:cubicBezTo>
                  <a:cubicBezTo>
                    <a:pt x="7" y="590"/>
                    <a:pt x="62" y="989"/>
                    <a:pt x="164" y="1385"/>
                  </a:cubicBezTo>
                  <a:cubicBezTo>
                    <a:pt x="488" y="1427"/>
                    <a:pt x="795" y="1573"/>
                    <a:pt x="991" y="1658"/>
                  </a:cubicBezTo>
                  <a:cubicBezTo>
                    <a:pt x="1223" y="1758"/>
                    <a:pt x="1608" y="1944"/>
                    <a:pt x="1996" y="19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4" name="Freeform 24">
              <a:extLst>
                <a:ext uri="{FF2B5EF4-FFF2-40B4-BE49-F238E27FC236}">
                  <a16:creationId xmlns:a16="http://schemas.microsoft.com/office/drawing/2014/main" id="{C85A3E6C-9D2A-4004-B80F-DE87EFCF8D42}"/>
                </a:ext>
              </a:extLst>
            </p:cNvPr>
            <p:cNvSpPr>
              <a:spLocks/>
            </p:cNvSpPr>
            <p:nvPr/>
          </p:nvSpPr>
          <p:spPr bwMode="auto">
            <a:xfrm>
              <a:off x="4750" y="2203"/>
              <a:ext cx="250" cy="203"/>
            </a:xfrm>
            <a:custGeom>
              <a:avLst/>
              <a:gdLst>
                <a:gd name="T0" fmla="*/ 250 w 250"/>
                <a:gd name="T1" fmla="*/ 0 h 203"/>
                <a:gd name="T2" fmla="*/ 1 w 250"/>
                <a:gd name="T3" fmla="*/ 69 h 203"/>
                <a:gd name="T4" fmla="*/ 0 w 250"/>
                <a:gd name="T5" fmla="*/ 203 h 203"/>
                <a:gd name="T6" fmla="*/ 250 w 250"/>
                <a:gd name="T7" fmla="*/ 178 h 203"/>
                <a:gd name="T8" fmla="*/ 250 w 250"/>
                <a:gd name="T9" fmla="*/ 0 h 203"/>
              </a:gdLst>
              <a:ahLst/>
              <a:cxnLst>
                <a:cxn ang="0">
                  <a:pos x="T0" y="T1"/>
                </a:cxn>
                <a:cxn ang="0">
                  <a:pos x="T2" y="T3"/>
                </a:cxn>
                <a:cxn ang="0">
                  <a:pos x="T4" y="T5"/>
                </a:cxn>
                <a:cxn ang="0">
                  <a:pos x="T6" y="T7"/>
                </a:cxn>
                <a:cxn ang="0">
                  <a:pos x="T8" y="T9"/>
                </a:cxn>
              </a:cxnLst>
              <a:rect l="0" t="0" r="r" b="b"/>
              <a:pathLst>
                <a:path w="250" h="203">
                  <a:moveTo>
                    <a:pt x="250" y="0"/>
                  </a:moveTo>
                  <a:lnTo>
                    <a:pt x="1" y="69"/>
                  </a:lnTo>
                  <a:lnTo>
                    <a:pt x="0" y="203"/>
                  </a:lnTo>
                  <a:lnTo>
                    <a:pt x="250" y="178"/>
                  </a:lnTo>
                  <a:lnTo>
                    <a:pt x="2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5" name="Freeform 25">
              <a:extLst>
                <a:ext uri="{FF2B5EF4-FFF2-40B4-BE49-F238E27FC236}">
                  <a16:creationId xmlns:a16="http://schemas.microsoft.com/office/drawing/2014/main" id="{EAF128C2-7B04-4DE2-B8B5-36B3E0F52CC0}"/>
                </a:ext>
              </a:extLst>
            </p:cNvPr>
            <p:cNvSpPr>
              <a:spLocks/>
            </p:cNvSpPr>
            <p:nvPr/>
          </p:nvSpPr>
          <p:spPr bwMode="auto">
            <a:xfrm>
              <a:off x="4746" y="1508"/>
              <a:ext cx="254" cy="406"/>
            </a:xfrm>
            <a:custGeom>
              <a:avLst/>
              <a:gdLst>
                <a:gd name="T0" fmla="*/ 3 w 254"/>
                <a:gd name="T1" fmla="*/ 406 h 406"/>
                <a:gd name="T2" fmla="*/ 254 w 254"/>
                <a:gd name="T3" fmla="*/ 263 h 406"/>
                <a:gd name="T4" fmla="*/ 254 w 254"/>
                <a:gd name="T5" fmla="*/ 0 h 406"/>
                <a:gd name="T6" fmla="*/ 0 w 254"/>
                <a:gd name="T7" fmla="*/ 207 h 406"/>
                <a:gd name="T8" fmla="*/ 3 w 254"/>
                <a:gd name="T9" fmla="*/ 406 h 406"/>
              </a:gdLst>
              <a:ahLst/>
              <a:cxnLst>
                <a:cxn ang="0">
                  <a:pos x="T0" y="T1"/>
                </a:cxn>
                <a:cxn ang="0">
                  <a:pos x="T2" y="T3"/>
                </a:cxn>
                <a:cxn ang="0">
                  <a:pos x="T4" y="T5"/>
                </a:cxn>
                <a:cxn ang="0">
                  <a:pos x="T6" y="T7"/>
                </a:cxn>
                <a:cxn ang="0">
                  <a:pos x="T8" y="T9"/>
                </a:cxn>
              </a:cxnLst>
              <a:rect l="0" t="0" r="r" b="b"/>
              <a:pathLst>
                <a:path w="254" h="406">
                  <a:moveTo>
                    <a:pt x="3" y="406"/>
                  </a:moveTo>
                  <a:lnTo>
                    <a:pt x="254" y="263"/>
                  </a:lnTo>
                  <a:lnTo>
                    <a:pt x="254" y="0"/>
                  </a:lnTo>
                  <a:lnTo>
                    <a:pt x="0" y="207"/>
                  </a:lnTo>
                  <a:lnTo>
                    <a:pt x="3" y="4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6" name="Freeform 26">
              <a:extLst>
                <a:ext uri="{FF2B5EF4-FFF2-40B4-BE49-F238E27FC236}">
                  <a16:creationId xmlns:a16="http://schemas.microsoft.com/office/drawing/2014/main" id="{489C3AF1-94B0-4D8E-8377-2336D2BEBCCB}"/>
                </a:ext>
              </a:extLst>
            </p:cNvPr>
            <p:cNvSpPr>
              <a:spLocks/>
            </p:cNvSpPr>
            <p:nvPr/>
          </p:nvSpPr>
          <p:spPr bwMode="auto">
            <a:xfrm>
              <a:off x="4752" y="2023"/>
              <a:ext cx="248" cy="201"/>
            </a:xfrm>
            <a:custGeom>
              <a:avLst/>
              <a:gdLst>
                <a:gd name="T0" fmla="*/ 1 w 248"/>
                <a:gd name="T1" fmla="*/ 103 h 201"/>
                <a:gd name="T2" fmla="*/ 1 w 248"/>
                <a:gd name="T3" fmla="*/ 104 h 201"/>
                <a:gd name="T4" fmla="*/ 0 w 248"/>
                <a:gd name="T5" fmla="*/ 201 h 201"/>
                <a:gd name="T6" fmla="*/ 248 w 248"/>
                <a:gd name="T7" fmla="*/ 133 h 201"/>
                <a:gd name="T8" fmla="*/ 248 w 248"/>
                <a:gd name="T9" fmla="*/ 0 h 201"/>
                <a:gd name="T10" fmla="*/ 1 w 248"/>
                <a:gd name="T11" fmla="*/ 103 h 201"/>
              </a:gdLst>
              <a:ahLst/>
              <a:cxnLst>
                <a:cxn ang="0">
                  <a:pos x="T0" y="T1"/>
                </a:cxn>
                <a:cxn ang="0">
                  <a:pos x="T2" y="T3"/>
                </a:cxn>
                <a:cxn ang="0">
                  <a:pos x="T4" y="T5"/>
                </a:cxn>
                <a:cxn ang="0">
                  <a:pos x="T6" y="T7"/>
                </a:cxn>
                <a:cxn ang="0">
                  <a:pos x="T8" y="T9"/>
                </a:cxn>
                <a:cxn ang="0">
                  <a:pos x="T10" y="T11"/>
                </a:cxn>
              </a:cxnLst>
              <a:rect l="0" t="0" r="r" b="b"/>
              <a:pathLst>
                <a:path w="248" h="201">
                  <a:moveTo>
                    <a:pt x="1" y="103"/>
                  </a:moveTo>
                  <a:lnTo>
                    <a:pt x="1" y="104"/>
                  </a:lnTo>
                  <a:lnTo>
                    <a:pt x="0" y="201"/>
                  </a:lnTo>
                  <a:lnTo>
                    <a:pt x="248" y="133"/>
                  </a:lnTo>
                  <a:lnTo>
                    <a:pt x="248" y="0"/>
                  </a:lnTo>
                  <a:lnTo>
                    <a:pt x="1" y="1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7" name="Freeform 27">
              <a:extLst>
                <a:ext uri="{FF2B5EF4-FFF2-40B4-BE49-F238E27FC236}">
                  <a16:creationId xmlns:a16="http://schemas.microsoft.com/office/drawing/2014/main" id="{BBA09474-9696-422F-9C70-2DB91973F4B1}"/>
                </a:ext>
              </a:extLst>
            </p:cNvPr>
            <p:cNvSpPr>
              <a:spLocks/>
            </p:cNvSpPr>
            <p:nvPr/>
          </p:nvSpPr>
          <p:spPr bwMode="auto">
            <a:xfrm>
              <a:off x="4738" y="979"/>
              <a:ext cx="262" cy="678"/>
            </a:xfrm>
            <a:custGeom>
              <a:avLst/>
              <a:gdLst>
                <a:gd name="T0" fmla="*/ 0 w 262"/>
                <a:gd name="T1" fmla="*/ 321 h 678"/>
                <a:gd name="T2" fmla="*/ 0 w 262"/>
                <a:gd name="T3" fmla="*/ 321 h 678"/>
                <a:gd name="T4" fmla="*/ 7 w 262"/>
                <a:gd name="T5" fmla="*/ 678 h 678"/>
                <a:gd name="T6" fmla="*/ 262 w 262"/>
                <a:gd name="T7" fmla="*/ 470 h 678"/>
                <a:gd name="T8" fmla="*/ 262 w 262"/>
                <a:gd name="T9" fmla="*/ 0 h 678"/>
                <a:gd name="T10" fmla="*/ 0 w 262"/>
                <a:gd name="T11" fmla="*/ 321 h 678"/>
              </a:gdLst>
              <a:ahLst/>
              <a:cxnLst>
                <a:cxn ang="0">
                  <a:pos x="T0" y="T1"/>
                </a:cxn>
                <a:cxn ang="0">
                  <a:pos x="T2" y="T3"/>
                </a:cxn>
                <a:cxn ang="0">
                  <a:pos x="T4" y="T5"/>
                </a:cxn>
                <a:cxn ang="0">
                  <a:pos x="T6" y="T7"/>
                </a:cxn>
                <a:cxn ang="0">
                  <a:pos x="T8" y="T9"/>
                </a:cxn>
                <a:cxn ang="0">
                  <a:pos x="T10" y="T11"/>
                </a:cxn>
              </a:cxnLst>
              <a:rect l="0" t="0" r="r" b="b"/>
              <a:pathLst>
                <a:path w="262" h="678">
                  <a:moveTo>
                    <a:pt x="0" y="321"/>
                  </a:moveTo>
                  <a:lnTo>
                    <a:pt x="0" y="321"/>
                  </a:lnTo>
                  <a:lnTo>
                    <a:pt x="7" y="678"/>
                  </a:lnTo>
                  <a:lnTo>
                    <a:pt x="262" y="470"/>
                  </a:lnTo>
                  <a:lnTo>
                    <a:pt x="262" y="0"/>
                  </a:lnTo>
                  <a:lnTo>
                    <a:pt x="0" y="3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8" name="Freeform 28">
              <a:extLst>
                <a:ext uri="{FF2B5EF4-FFF2-40B4-BE49-F238E27FC236}">
                  <a16:creationId xmlns:a16="http://schemas.microsoft.com/office/drawing/2014/main" id="{439CE547-D77E-488B-800A-2782FCE6F93E}"/>
                </a:ext>
              </a:extLst>
            </p:cNvPr>
            <p:cNvSpPr>
              <a:spLocks/>
            </p:cNvSpPr>
            <p:nvPr/>
          </p:nvSpPr>
          <p:spPr bwMode="auto">
            <a:xfrm>
              <a:off x="2512" y="3108"/>
              <a:ext cx="287" cy="132"/>
            </a:xfrm>
            <a:custGeom>
              <a:avLst/>
              <a:gdLst>
                <a:gd name="T0" fmla="*/ 0 w 1154"/>
                <a:gd name="T1" fmla="*/ 529 h 529"/>
                <a:gd name="T2" fmla="*/ 1154 w 1154"/>
                <a:gd name="T3" fmla="*/ 529 h 529"/>
                <a:gd name="T4" fmla="*/ 929 w 1154"/>
                <a:gd name="T5" fmla="*/ 0 h 529"/>
                <a:gd name="T6" fmla="*/ 0 w 1154"/>
                <a:gd name="T7" fmla="*/ 529 h 529"/>
              </a:gdLst>
              <a:ahLst/>
              <a:cxnLst>
                <a:cxn ang="0">
                  <a:pos x="T0" y="T1"/>
                </a:cxn>
                <a:cxn ang="0">
                  <a:pos x="T2" y="T3"/>
                </a:cxn>
                <a:cxn ang="0">
                  <a:pos x="T4" y="T5"/>
                </a:cxn>
                <a:cxn ang="0">
                  <a:pos x="T6" y="T7"/>
                </a:cxn>
              </a:cxnLst>
              <a:rect l="0" t="0" r="r" b="b"/>
              <a:pathLst>
                <a:path w="1154" h="529">
                  <a:moveTo>
                    <a:pt x="0" y="529"/>
                  </a:moveTo>
                  <a:cubicBezTo>
                    <a:pt x="1154" y="529"/>
                    <a:pt x="1154" y="529"/>
                    <a:pt x="1154" y="529"/>
                  </a:cubicBezTo>
                  <a:cubicBezTo>
                    <a:pt x="1070" y="355"/>
                    <a:pt x="995" y="179"/>
                    <a:pt x="929" y="0"/>
                  </a:cubicBezTo>
                  <a:lnTo>
                    <a:pt x="0" y="5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9" name="Freeform 29">
              <a:extLst>
                <a:ext uri="{FF2B5EF4-FFF2-40B4-BE49-F238E27FC236}">
                  <a16:creationId xmlns:a16="http://schemas.microsoft.com/office/drawing/2014/main" id="{46751874-ECB5-445D-9177-543C26264740}"/>
                </a:ext>
              </a:extLst>
            </p:cNvPr>
            <p:cNvSpPr>
              <a:spLocks/>
            </p:cNvSpPr>
            <p:nvPr/>
          </p:nvSpPr>
          <p:spPr bwMode="auto">
            <a:xfrm>
              <a:off x="4432" y="781"/>
              <a:ext cx="568" cy="519"/>
            </a:xfrm>
            <a:custGeom>
              <a:avLst/>
              <a:gdLst>
                <a:gd name="T0" fmla="*/ 272 w 568"/>
                <a:gd name="T1" fmla="*/ 40 h 519"/>
                <a:gd name="T2" fmla="*/ 0 w 568"/>
                <a:gd name="T3" fmla="*/ 519 h 519"/>
                <a:gd name="T4" fmla="*/ 247 w 568"/>
                <a:gd name="T5" fmla="*/ 519 h 519"/>
                <a:gd name="T6" fmla="*/ 568 w 568"/>
                <a:gd name="T7" fmla="*/ 126 h 519"/>
                <a:gd name="T8" fmla="*/ 568 w 568"/>
                <a:gd name="T9" fmla="*/ 0 h 519"/>
                <a:gd name="T10" fmla="*/ 272 w 568"/>
                <a:gd name="T11" fmla="*/ 40 h 519"/>
              </a:gdLst>
              <a:ahLst/>
              <a:cxnLst>
                <a:cxn ang="0">
                  <a:pos x="T0" y="T1"/>
                </a:cxn>
                <a:cxn ang="0">
                  <a:pos x="T2" y="T3"/>
                </a:cxn>
                <a:cxn ang="0">
                  <a:pos x="T4" y="T5"/>
                </a:cxn>
                <a:cxn ang="0">
                  <a:pos x="T6" y="T7"/>
                </a:cxn>
                <a:cxn ang="0">
                  <a:pos x="T8" y="T9"/>
                </a:cxn>
                <a:cxn ang="0">
                  <a:pos x="T10" y="T11"/>
                </a:cxn>
              </a:cxnLst>
              <a:rect l="0" t="0" r="r" b="b"/>
              <a:pathLst>
                <a:path w="568" h="519">
                  <a:moveTo>
                    <a:pt x="272" y="40"/>
                  </a:moveTo>
                  <a:lnTo>
                    <a:pt x="0" y="519"/>
                  </a:lnTo>
                  <a:lnTo>
                    <a:pt x="247" y="519"/>
                  </a:lnTo>
                  <a:lnTo>
                    <a:pt x="568" y="126"/>
                  </a:lnTo>
                  <a:lnTo>
                    <a:pt x="568" y="0"/>
                  </a:lnTo>
                  <a:lnTo>
                    <a:pt x="272"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0" name="Freeform 30">
              <a:extLst>
                <a:ext uri="{FF2B5EF4-FFF2-40B4-BE49-F238E27FC236}">
                  <a16:creationId xmlns:a16="http://schemas.microsoft.com/office/drawing/2014/main" id="{0C2100BB-D409-4C3F-BCEC-B8725466DD38}"/>
                </a:ext>
              </a:extLst>
            </p:cNvPr>
            <p:cNvSpPr>
              <a:spLocks/>
            </p:cNvSpPr>
            <p:nvPr/>
          </p:nvSpPr>
          <p:spPr bwMode="auto">
            <a:xfrm>
              <a:off x="4748" y="2426"/>
              <a:ext cx="252" cy="220"/>
            </a:xfrm>
            <a:custGeom>
              <a:avLst/>
              <a:gdLst>
                <a:gd name="T0" fmla="*/ 2 w 252"/>
                <a:gd name="T1" fmla="*/ 26 h 220"/>
                <a:gd name="T2" fmla="*/ 1 w 252"/>
                <a:gd name="T3" fmla="*/ 140 h 220"/>
                <a:gd name="T4" fmla="*/ 0 w 252"/>
                <a:gd name="T5" fmla="*/ 194 h 220"/>
                <a:gd name="T6" fmla="*/ 252 w 252"/>
                <a:gd name="T7" fmla="*/ 220 h 220"/>
                <a:gd name="T8" fmla="*/ 252 w 252"/>
                <a:gd name="T9" fmla="*/ 0 h 220"/>
                <a:gd name="T10" fmla="*/ 2 w 252"/>
                <a:gd name="T11" fmla="*/ 26 h 220"/>
              </a:gdLst>
              <a:ahLst/>
              <a:cxnLst>
                <a:cxn ang="0">
                  <a:pos x="T0" y="T1"/>
                </a:cxn>
                <a:cxn ang="0">
                  <a:pos x="T2" y="T3"/>
                </a:cxn>
                <a:cxn ang="0">
                  <a:pos x="T4" y="T5"/>
                </a:cxn>
                <a:cxn ang="0">
                  <a:pos x="T6" y="T7"/>
                </a:cxn>
                <a:cxn ang="0">
                  <a:pos x="T8" y="T9"/>
                </a:cxn>
                <a:cxn ang="0">
                  <a:pos x="T10" y="T11"/>
                </a:cxn>
              </a:cxnLst>
              <a:rect l="0" t="0" r="r" b="b"/>
              <a:pathLst>
                <a:path w="252" h="220">
                  <a:moveTo>
                    <a:pt x="2" y="26"/>
                  </a:moveTo>
                  <a:lnTo>
                    <a:pt x="1" y="140"/>
                  </a:lnTo>
                  <a:lnTo>
                    <a:pt x="0" y="194"/>
                  </a:lnTo>
                  <a:lnTo>
                    <a:pt x="252" y="220"/>
                  </a:lnTo>
                  <a:lnTo>
                    <a:pt x="252" y="0"/>
                  </a:lnTo>
                  <a:lnTo>
                    <a:pt x="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1" name="Freeform 31">
              <a:extLst>
                <a:ext uri="{FF2B5EF4-FFF2-40B4-BE49-F238E27FC236}">
                  <a16:creationId xmlns:a16="http://schemas.microsoft.com/office/drawing/2014/main" id="{F759EA02-B84F-422B-AC76-E5C17BE5451E}"/>
                </a:ext>
              </a:extLst>
            </p:cNvPr>
            <p:cNvSpPr>
              <a:spLocks/>
            </p:cNvSpPr>
            <p:nvPr/>
          </p:nvSpPr>
          <p:spPr bwMode="auto">
            <a:xfrm>
              <a:off x="3025" y="661"/>
              <a:ext cx="314" cy="639"/>
            </a:xfrm>
            <a:custGeom>
              <a:avLst/>
              <a:gdLst>
                <a:gd name="T0" fmla="*/ 0 w 314"/>
                <a:gd name="T1" fmla="*/ 181 h 639"/>
                <a:gd name="T2" fmla="*/ 190 w 314"/>
                <a:gd name="T3" fmla="*/ 639 h 639"/>
                <a:gd name="T4" fmla="*/ 314 w 314"/>
                <a:gd name="T5" fmla="*/ 639 h 639"/>
                <a:gd name="T6" fmla="*/ 138 w 314"/>
                <a:gd name="T7" fmla="*/ 0 h 639"/>
                <a:gd name="T8" fmla="*/ 0 w 314"/>
                <a:gd name="T9" fmla="*/ 181 h 639"/>
              </a:gdLst>
              <a:ahLst/>
              <a:cxnLst>
                <a:cxn ang="0">
                  <a:pos x="T0" y="T1"/>
                </a:cxn>
                <a:cxn ang="0">
                  <a:pos x="T2" y="T3"/>
                </a:cxn>
                <a:cxn ang="0">
                  <a:pos x="T4" y="T5"/>
                </a:cxn>
                <a:cxn ang="0">
                  <a:pos x="T6" y="T7"/>
                </a:cxn>
                <a:cxn ang="0">
                  <a:pos x="T8" y="T9"/>
                </a:cxn>
              </a:cxnLst>
              <a:rect l="0" t="0" r="r" b="b"/>
              <a:pathLst>
                <a:path w="314" h="639">
                  <a:moveTo>
                    <a:pt x="0" y="181"/>
                  </a:moveTo>
                  <a:lnTo>
                    <a:pt x="190" y="639"/>
                  </a:lnTo>
                  <a:lnTo>
                    <a:pt x="314" y="639"/>
                  </a:lnTo>
                  <a:lnTo>
                    <a:pt x="138" y="0"/>
                  </a:lnTo>
                  <a:lnTo>
                    <a:pt x="0"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2" name="Freeform 32">
              <a:extLst>
                <a:ext uri="{FF2B5EF4-FFF2-40B4-BE49-F238E27FC236}">
                  <a16:creationId xmlns:a16="http://schemas.microsoft.com/office/drawing/2014/main" id="{2E9A64EE-287D-42D0-A32E-304E960AB422}"/>
                </a:ext>
              </a:extLst>
            </p:cNvPr>
            <p:cNvSpPr>
              <a:spLocks/>
            </p:cNvSpPr>
            <p:nvPr/>
          </p:nvSpPr>
          <p:spPr bwMode="auto">
            <a:xfrm>
              <a:off x="3198" y="284"/>
              <a:ext cx="355" cy="1016"/>
            </a:xfrm>
            <a:custGeom>
              <a:avLst/>
              <a:gdLst>
                <a:gd name="T0" fmla="*/ 0 w 355"/>
                <a:gd name="T1" fmla="*/ 330 h 1016"/>
                <a:gd name="T2" fmla="*/ 188 w 355"/>
                <a:gd name="T3" fmla="*/ 1016 h 1016"/>
                <a:gd name="T4" fmla="*/ 355 w 355"/>
                <a:gd name="T5" fmla="*/ 1016 h 1016"/>
                <a:gd name="T6" fmla="*/ 252 w 355"/>
                <a:gd name="T7" fmla="*/ 0 h 1016"/>
                <a:gd name="T8" fmla="*/ 0 w 355"/>
                <a:gd name="T9" fmla="*/ 330 h 1016"/>
              </a:gdLst>
              <a:ahLst/>
              <a:cxnLst>
                <a:cxn ang="0">
                  <a:pos x="T0" y="T1"/>
                </a:cxn>
                <a:cxn ang="0">
                  <a:pos x="T2" y="T3"/>
                </a:cxn>
                <a:cxn ang="0">
                  <a:pos x="T4" y="T5"/>
                </a:cxn>
                <a:cxn ang="0">
                  <a:pos x="T6" y="T7"/>
                </a:cxn>
                <a:cxn ang="0">
                  <a:pos x="T8" y="T9"/>
                </a:cxn>
              </a:cxnLst>
              <a:rect l="0" t="0" r="r" b="b"/>
              <a:pathLst>
                <a:path w="355" h="1016">
                  <a:moveTo>
                    <a:pt x="0" y="330"/>
                  </a:moveTo>
                  <a:lnTo>
                    <a:pt x="188" y="1016"/>
                  </a:lnTo>
                  <a:lnTo>
                    <a:pt x="355" y="1016"/>
                  </a:lnTo>
                  <a:lnTo>
                    <a:pt x="252" y="0"/>
                  </a:lnTo>
                  <a:lnTo>
                    <a:pt x="0" y="3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3" name="Rectangle 33">
              <a:extLst>
                <a:ext uri="{FF2B5EF4-FFF2-40B4-BE49-F238E27FC236}">
                  <a16:creationId xmlns:a16="http://schemas.microsoft.com/office/drawing/2014/main" id="{04E9907A-7965-4E29-9521-FAD808A54F3D}"/>
                </a:ext>
              </a:extLst>
            </p:cNvPr>
            <p:cNvSpPr>
              <a:spLocks noChangeArrowheads="1"/>
            </p:cNvSpPr>
            <p:nvPr/>
          </p:nvSpPr>
          <p:spPr bwMode="auto">
            <a:xfrm>
              <a:off x="2919" y="1904"/>
              <a:ext cx="391" cy="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4" name="Freeform 34">
              <a:extLst>
                <a:ext uri="{FF2B5EF4-FFF2-40B4-BE49-F238E27FC236}">
                  <a16:creationId xmlns:a16="http://schemas.microsoft.com/office/drawing/2014/main" id="{CC010833-DDE7-4432-93D6-B1E2A255D7F1}"/>
                </a:ext>
              </a:extLst>
            </p:cNvPr>
            <p:cNvSpPr>
              <a:spLocks/>
            </p:cNvSpPr>
            <p:nvPr/>
          </p:nvSpPr>
          <p:spPr bwMode="auto">
            <a:xfrm>
              <a:off x="2861" y="1562"/>
              <a:ext cx="506" cy="314"/>
            </a:xfrm>
            <a:custGeom>
              <a:avLst/>
              <a:gdLst>
                <a:gd name="T0" fmla="*/ 2034 w 2034"/>
                <a:gd name="T1" fmla="*/ 496 h 1260"/>
                <a:gd name="T2" fmla="*/ 1943 w 2034"/>
                <a:gd name="T3" fmla="*/ 405 h 1260"/>
                <a:gd name="T4" fmla="*/ 1877 w 2034"/>
                <a:gd name="T5" fmla="*/ 433 h 1260"/>
                <a:gd name="T6" fmla="*/ 1594 w 2034"/>
                <a:gd name="T7" fmla="*/ 566 h 1260"/>
                <a:gd name="T8" fmla="*/ 1151 w 2034"/>
                <a:gd name="T9" fmla="*/ 185 h 1260"/>
                <a:gd name="T10" fmla="*/ 1131 w 2034"/>
                <a:gd name="T11" fmla="*/ 92 h 1260"/>
                <a:gd name="T12" fmla="*/ 1017 w 2034"/>
                <a:gd name="T13" fmla="*/ 0 h 1260"/>
                <a:gd name="T14" fmla="*/ 903 w 2034"/>
                <a:gd name="T15" fmla="*/ 92 h 1260"/>
                <a:gd name="T16" fmla="*/ 883 w 2034"/>
                <a:gd name="T17" fmla="*/ 185 h 1260"/>
                <a:gd name="T18" fmla="*/ 440 w 2034"/>
                <a:gd name="T19" fmla="*/ 566 h 1260"/>
                <a:gd name="T20" fmla="*/ 157 w 2034"/>
                <a:gd name="T21" fmla="*/ 433 h 1260"/>
                <a:gd name="T22" fmla="*/ 91 w 2034"/>
                <a:gd name="T23" fmla="*/ 405 h 1260"/>
                <a:gd name="T24" fmla="*/ 0 w 2034"/>
                <a:gd name="T25" fmla="*/ 496 h 1260"/>
                <a:gd name="T26" fmla="*/ 20 w 2034"/>
                <a:gd name="T27" fmla="*/ 552 h 1260"/>
                <a:gd name="T28" fmla="*/ 230 w 2034"/>
                <a:gd name="T29" fmla="*/ 1133 h 1260"/>
                <a:gd name="T30" fmla="*/ 230 w 2034"/>
                <a:gd name="T31" fmla="*/ 1260 h 1260"/>
                <a:gd name="T32" fmla="*/ 1804 w 2034"/>
                <a:gd name="T33" fmla="*/ 1260 h 1260"/>
                <a:gd name="T34" fmla="*/ 1804 w 2034"/>
                <a:gd name="T35" fmla="*/ 1133 h 1260"/>
                <a:gd name="T36" fmla="*/ 2015 w 2034"/>
                <a:gd name="T37" fmla="*/ 552 h 1260"/>
                <a:gd name="T38" fmla="*/ 2034 w 2034"/>
                <a:gd name="T39" fmla="*/ 496 h 1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34" h="1260">
                  <a:moveTo>
                    <a:pt x="2034" y="496"/>
                  </a:moveTo>
                  <a:cubicBezTo>
                    <a:pt x="2034" y="446"/>
                    <a:pt x="1993" y="405"/>
                    <a:pt x="1943" y="405"/>
                  </a:cubicBezTo>
                  <a:cubicBezTo>
                    <a:pt x="1917" y="405"/>
                    <a:pt x="1893" y="416"/>
                    <a:pt x="1877" y="433"/>
                  </a:cubicBezTo>
                  <a:cubicBezTo>
                    <a:pt x="1804" y="509"/>
                    <a:pt x="1707" y="566"/>
                    <a:pt x="1594" y="566"/>
                  </a:cubicBezTo>
                  <a:cubicBezTo>
                    <a:pt x="1375" y="566"/>
                    <a:pt x="1198" y="390"/>
                    <a:pt x="1151" y="185"/>
                  </a:cubicBezTo>
                  <a:cubicBezTo>
                    <a:pt x="1131" y="92"/>
                    <a:pt x="1131" y="92"/>
                    <a:pt x="1131" y="92"/>
                  </a:cubicBezTo>
                  <a:cubicBezTo>
                    <a:pt x="1121" y="39"/>
                    <a:pt x="1073" y="0"/>
                    <a:pt x="1017" y="0"/>
                  </a:cubicBezTo>
                  <a:cubicBezTo>
                    <a:pt x="961" y="0"/>
                    <a:pt x="914" y="39"/>
                    <a:pt x="903" y="92"/>
                  </a:cubicBezTo>
                  <a:cubicBezTo>
                    <a:pt x="883" y="185"/>
                    <a:pt x="883" y="185"/>
                    <a:pt x="883" y="185"/>
                  </a:cubicBezTo>
                  <a:cubicBezTo>
                    <a:pt x="836" y="390"/>
                    <a:pt x="659" y="566"/>
                    <a:pt x="440" y="566"/>
                  </a:cubicBezTo>
                  <a:cubicBezTo>
                    <a:pt x="327" y="566"/>
                    <a:pt x="230" y="509"/>
                    <a:pt x="157" y="433"/>
                  </a:cubicBezTo>
                  <a:cubicBezTo>
                    <a:pt x="141" y="416"/>
                    <a:pt x="117" y="405"/>
                    <a:pt x="91" y="405"/>
                  </a:cubicBezTo>
                  <a:cubicBezTo>
                    <a:pt x="41" y="405"/>
                    <a:pt x="0" y="446"/>
                    <a:pt x="0" y="496"/>
                  </a:cubicBezTo>
                  <a:cubicBezTo>
                    <a:pt x="0" y="518"/>
                    <a:pt x="7" y="536"/>
                    <a:pt x="20" y="552"/>
                  </a:cubicBezTo>
                  <a:cubicBezTo>
                    <a:pt x="148" y="711"/>
                    <a:pt x="230" y="913"/>
                    <a:pt x="230" y="1133"/>
                  </a:cubicBezTo>
                  <a:cubicBezTo>
                    <a:pt x="230" y="1260"/>
                    <a:pt x="230" y="1260"/>
                    <a:pt x="230" y="1260"/>
                  </a:cubicBezTo>
                  <a:cubicBezTo>
                    <a:pt x="1804" y="1260"/>
                    <a:pt x="1804" y="1260"/>
                    <a:pt x="1804" y="1260"/>
                  </a:cubicBezTo>
                  <a:cubicBezTo>
                    <a:pt x="1804" y="1133"/>
                    <a:pt x="1804" y="1133"/>
                    <a:pt x="1804" y="1133"/>
                  </a:cubicBezTo>
                  <a:cubicBezTo>
                    <a:pt x="1804" y="913"/>
                    <a:pt x="1886" y="711"/>
                    <a:pt x="2015" y="552"/>
                  </a:cubicBezTo>
                  <a:cubicBezTo>
                    <a:pt x="2027" y="536"/>
                    <a:pt x="2034" y="518"/>
                    <a:pt x="2034" y="4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5" name="Freeform 35">
              <a:extLst>
                <a:ext uri="{FF2B5EF4-FFF2-40B4-BE49-F238E27FC236}">
                  <a16:creationId xmlns:a16="http://schemas.microsoft.com/office/drawing/2014/main" id="{A8834A21-E570-4052-8BF9-EF8534BD1A66}"/>
                </a:ext>
              </a:extLst>
            </p:cNvPr>
            <p:cNvSpPr>
              <a:spLocks/>
            </p:cNvSpPr>
            <p:nvPr/>
          </p:nvSpPr>
          <p:spPr bwMode="auto">
            <a:xfrm>
              <a:off x="2757" y="829"/>
              <a:ext cx="408" cy="471"/>
            </a:xfrm>
            <a:custGeom>
              <a:avLst/>
              <a:gdLst>
                <a:gd name="T0" fmla="*/ 0 w 408"/>
                <a:gd name="T1" fmla="*/ 0 h 471"/>
                <a:gd name="T2" fmla="*/ 268 w 408"/>
                <a:gd name="T3" fmla="*/ 471 h 471"/>
                <a:gd name="T4" fmla="*/ 408 w 408"/>
                <a:gd name="T5" fmla="*/ 471 h 471"/>
                <a:gd name="T6" fmla="*/ 226 w 408"/>
                <a:gd name="T7" fmla="*/ 30 h 471"/>
                <a:gd name="T8" fmla="*/ 0 w 408"/>
                <a:gd name="T9" fmla="*/ 0 h 471"/>
              </a:gdLst>
              <a:ahLst/>
              <a:cxnLst>
                <a:cxn ang="0">
                  <a:pos x="T0" y="T1"/>
                </a:cxn>
                <a:cxn ang="0">
                  <a:pos x="T2" y="T3"/>
                </a:cxn>
                <a:cxn ang="0">
                  <a:pos x="T4" y="T5"/>
                </a:cxn>
                <a:cxn ang="0">
                  <a:pos x="T6" y="T7"/>
                </a:cxn>
                <a:cxn ang="0">
                  <a:pos x="T8" y="T9"/>
                </a:cxn>
              </a:cxnLst>
              <a:rect l="0" t="0" r="r" b="b"/>
              <a:pathLst>
                <a:path w="408" h="471">
                  <a:moveTo>
                    <a:pt x="0" y="0"/>
                  </a:moveTo>
                  <a:lnTo>
                    <a:pt x="268" y="471"/>
                  </a:lnTo>
                  <a:lnTo>
                    <a:pt x="408" y="471"/>
                  </a:lnTo>
                  <a:lnTo>
                    <a:pt x="226" y="3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6" name="Freeform 36">
              <a:extLst>
                <a:ext uri="{FF2B5EF4-FFF2-40B4-BE49-F238E27FC236}">
                  <a16:creationId xmlns:a16="http://schemas.microsoft.com/office/drawing/2014/main" id="{F884120C-0AC0-4858-B8C4-9C2B94A9CAD1}"/>
                </a:ext>
              </a:extLst>
            </p:cNvPr>
            <p:cNvSpPr>
              <a:spLocks/>
            </p:cNvSpPr>
            <p:nvPr/>
          </p:nvSpPr>
          <p:spPr bwMode="auto">
            <a:xfrm>
              <a:off x="1167" y="2324"/>
              <a:ext cx="1489" cy="424"/>
            </a:xfrm>
            <a:custGeom>
              <a:avLst/>
              <a:gdLst>
                <a:gd name="T0" fmla="*/ 120 w 5988"/>
                <a:gd name="T1" fmla="*/ 1090 h 1705"/>
                <a:gd name="T2" fmla="*/ 928 w 5988"/>
                <a:gd name="T3" fmla="*/ 1705 h 1705"/>
                <a:gd name="T4" fmla="*/ 5988 w 5988"/>
                <a:gd name="T5" fmla="*/ 1190 h 1705"/>
                <a:gd name="T6" fmla="*/ 5985 w 5988"/>
                <a:gd name="T7" fmla="*/ 974 h 1705"/>
                <a:gd name="T8" fmla="*/ 5980 w 5988"/>
                <a:gd name="T9" fmla="*/ 513 h 1705"/>
                <a:gd name="T10" fmla="*/ 928 w 5988"/>
                <a:gd name="T11" fmla="*/ 0 h 1705"/>
                <a:gd name="T12" fmla="*/ 120 w 5988"/>
                <a:gd name="T13" fmla="*/ 614 h 1705"/>
                <a:gd name="T14" fmla="*/ 86 w 5988"/>
                <a:gd name="T15" fmla="*/ 644 h 1705"/>
                <a:gd name="T16" fmla="*/ 0 w 5988"/>
                <a:gd name="T17" fmla="*/ 852 h 1705"/>
                <a:gd name="T18" fmla="*/ 86 w 5988"/>
                <a:gd name="T19" fmla="*/ 1061 h 1705"/>
                <a:gd name="T20" fmla="*/ 120 w 5988"/>
                <a:gd name="T21" fmla="*/ 1090 h 1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88" h="1705">
                  <a:moveTo>
                    <a:pt x="120" y="1090"/>
                  </a:moveTo>
                  <a:cubicBezTo>
                    <a:pt x="928" y="1705"/>
                    <a:pt x="928" y="1705"/>
                    <a:pt x="928" y="1705"/>
                  </a:cubicBezTo>
                  <a:cubicBezTo>
                    <a:pt x="5988" y="1190"/>
                    <a:pt x="5988" y="1190"/>
                    <a:pt x="5988" y="1190"/>
                  </a:cubicBezTo>
                  <a:cubicBezTo>
                    <a:pt x="5985" y="974"/>
                    <a:pt x="5985" y="974"/>
                    <a:pt x="5985" y="974"/>
                  </a:cubicBezTo>
                  <a:cubicBezTo>
                    <a:pt x="5985" y="974"/>
                    <a:pt x="5983" y="777"/>
                    <a:pt x="5980" y="513"/>
                  </a:cubicBezTo>
                  <a:cubicBezTo>
                    <a:pt x="928" y="0"/>
                    <a:pt x="928" y="0"/>
                    <a:pt x="928" y="0"/>
                  </a:cubicBezTo>
                  <a:cubicBezTo>
                    <a:pt x="120" y="614"/>
                    <a:pt x="120" y="614"/>
                    <a:pt x="120" y="614"/>
                  </a:cubicBezTo>
                  <a:cubicBezTo>
                    <a:pt x="108" y="623"/>
                    <a:pt x="97" y="633"/>
                    <a:pt x="86" y="644"/>
                  </a:cubicBezTo>
                  <a:cubicBezTo>
                    <a:pt x="28" y="701"/>
                    <a:pt x="0" y="777"/>
                    <a:pt x="0" y="852"/>
                  </a:cubicBezTo>
                  <a:cubicBezTo>
                    <a:pt x="0" y="927"/>
                    <a:pt x="28" y="1004"/>
                    <a:pt x="86" y="1061"/>
                  </a:cubicBezTo>
                  <a:cubicBezTo>
                    <a:pt x="97" y="1072"/>
                    <a:pt x="108" y="1081"/>
                    <a:pt x="120" y="10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7" name="Freeform 37">
              <a:extLst>
                <a:ext uri="{FF2B5EF4-FFF2-40B4-BE49-F238E27FC236}">
                  <a16:creationId xmlns:a16="http://schemas.microsoft.com/office/drawing/2014/main" id="{29722267-8647-4AAB-ADD0-86DB9CC0A337}"/>
                </a:ext>
              </a:extLst>
            </p:cNvPr>
            <p:cNvSpPr>
              <a:spLocks/>
            </p:cNvSpPr>
            <p:nvPr/>
          </p:nvSpPr>
          <p:spPr bwMode="auto">
            <a:xfrm>
              <a:off x="4738" y="2666"/>
              <a:ext cx="262" cy="203"/>
            </a:xfrm>
            <a:custGeom>
              <a:avLst/>
              <a:gdLst>
                <a:gd name="T0" fmla="*/ 37 w 1053"/>
                <a:gd name="T1" fmla="*/ 0 h 816"/>
                <a:gd name="T2" fmla="*/ 0 w 1053"/>
                <a:gd name="T3" fmla="*/ 526 h 816"/>
                <a:gd name="T4" fmla="*/ 1053 w 1053"/>
                <a:gd name="T5" fmla="*/ 816 h 816"/>
                <a:gd name="T6" fmla="*/ 1053 w 1053"/>
                <a:gd name="T7" fmla="*/ 103 h 816"/>
                <a:gd name="T8" fmla="*/ 37 w 1053"/>
                <a:gd name="T9" fmla="*/ 0 h 816"/>
              </a:gdLst>
              <a:ahLst/>
              <a:cxnLst>
                <a:cxn ang="0">
                  <a:pos x="T0" y="T1"/>
                </a:cxn>
                <a:cxn ang="0">
                  <a:pos x="T2" y="T3"/>
                </a:cxn>
                <a:cxn ang="0">
                  <a:pos x="T4" y="T5"/>
                </a:cxn>
                <a:cxn ang="0">
                  <a:pos x="T6" y="T7"/>
                </a:cxn>
                <a:cxn ang="0">
                  <a:pos x="T8" y="T9"/>
                </a:cxn>
              </a:cxnLst>
              <a:rect l="0" t="0" r="r" b="b"/>
              <a:pathLst>
                <a:path w="1053" h="816">
                  <a:moveTo>
                    <a:pt x="37" y="0"/>
                  </a:moveTo>
                  <a:cubicBezTo>
                    <a:pt x="34" y="175"/>
                    <a:pt x="21" y="350"/>
                    <a:pt x="0" y="526"/>
                  </a:cubicBezTo>
                  <a:cubicBezTo>
                    <a:pt x="1053" y="816"/>
                    <a:pt x="1053" y="816"/>
                    <a:pt x="1053" y="816"/>
                  </a:cubicBezTo>
                  <a:cubicBezTo>
                    <a:pt x="1053" y="103"/>
                    <a:pt x="1053" y="103"/>
                    <a:pt x="1053" y="103"/>
                  </a:cubicBez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8" name="Freeform 38">
              <a:extLst>
                <a:ext uri="{FF2B5EF4-FFF2-40B4-BE49-F238E27FC236}">
                  <a16:creationId xmlns:a16="http://schemas.microsoft.com/office/drawing/2014/main" id="{675CBA4B-F627-4CDE-A5C5-1220A7B15AA7}"/>
                </a:ext>
              </a:extLst>
            </p:cNvPr>
            <p:cNvSpPr>
              <a:spLocks/>
            </p:cNvSpPr>
            <p:nvPr/>
          </p:nvSpPr>
          <p:spPr bwMode="auto">
            <a:xfrm>
              <a:off x="2288" y="765"/>
              <a:ext cx="684" cy="535"/>
            </a:xfrm>
            <a:custGeom>
              <a:avLst/>
              <a:gdLst>
                <a:gd name="T0" fmla="*/ 684 w 684"/>
                <a:gd name="T1" fmla="*/ 535 h 535"/>
                <a:gd name="T2" fmla="*/ 412 w 684"/>
                <a:gd name="T3" fmla="*/ 56 h 535"/>
                <a:gd name="T4" fmla="*/ 0 w 684"/>
                <a:gd name="T5" fmla="*/ 0 h 535"/>
                <a:gd name="T6" fmla="*/ 436 w 684"/>
                <a:gd name="T7" fmla="*/ 535 h 535"/>
                <a:gd name="T8" fmla="*/ 684 w 684"/>
                <a:gd name="T9" fmla="*/ 535 h 535"/>
              </a:gdLst>
              <a:ahLst/>
              <a:cxnLst>
                <a:cxn ang="0">
                  <a:pos x="T0" y="T1"/>
                </a:cxn>
                <a:cxn ang="0">
                  <a:pos x="T2" y="T3"/>
                </a:cxn>
                <a:cxn ang="0">
                  <a:pos x="T4" y="T5"/>
                </a:cxn>
                <a:cxn ang="0">
                  <a:pos x="T6" y="T7"/>
                </a:cxn>
                <a:cxn ang="0">
                  <a:pos x="T8" y="T9"/>
                </a:cxn>
              </a:cxnLst>
              <a:rect l="0" t="0" r="r" b="b"/>
              <a:pathLst>
                <a:path w="684" h="535">
                  <a:moveTo>
                    <a:pt x="684" y="535"/>
                  </a:moveTo>
                  <a:lnTo>
                    <a:pt x="412" y="56"/>
                  </a:lnTo>
                  <a:lnTo>
                    <a:pt x="0" y="0"/>
                  </a:lnTo>
                  <a:lnTo>
                    <a:pt x="436" y="535"/>
                  </a:lnTo>
                  <a:lnTo>
                    <a:pt x="684" y="5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9" name="Freeform 39">
              <a:extLst>
                <a:ext uri="{FF2B5EF4-FFF2-40B4-BE49-F238E27FC236}">
                  <a16:creationId xmlns:a16="http://schemas.microsoft.com/office/drawing/2014/main" id="{951FA2A2-B725-4D12-A477-131F8672B892}"/>
                </a:ext>
              </a:extLst>
            </p:cNvPr>
            <p:cNvSpPr>
              <a:spLocks/>
            </p:cNvSpPr>
            <p:nvPr/>
          </p:nvSpPr>
          <p:spPr bwMode="auto">
            <a:xfrm>
              <a:off x="2063" y="2976"/>
              <a:ext cx="664" cy="264"/>
            </a:xfrm>
            <a:custGeom>
              <a:avLst/>
              <a:gdLst>
                <a:gd name="T0" fmla="*/ 2670 w 2670"/>
                <a:gd name="T1" fmla="*/ 356 h 1061"/>
                <a:gd name="T2" fmla="*/ 2563 w 2670"/>
                <a:gd name="T3" fmla="*/ 0 h 1061"/>
                <a:gd name="T4" fmla="*/ 0 w 2670"/>
                <a:gd name="T5" fmla="*/ 1061 h 1061"/>
                <a:gd name="T6" fmla="*/ 1430 w 2670"/>
                <a:gd name="T7" fmla="*/ 1061 h 1061"/>
                <a:gd name="T8" fmla="*/ 2670 w 2670"/>
                <a:gd name="T9" fmla="*/ 356 h 1061"/>
              </a:gdLst>
              <a:ahLst/>
              <a:cxnLst>
                <a:cxn ang="0">
                  <a:pos x="T0" y="T1"/>
                </a:cxn>
                <a:cxn ang="0">
                  <a:pos x="T2" y="T3"/>
                </a:cxn>
                <a:cxn ang="0">
                  <a:pos x="T4" y="T5"/>
                </a:cxn>
                <a:cxn ang="0">
                  <a:pos x="T6" y="T7"/>
                </a:cxn>
                <a:cxn ang="0">
                  <a:pos x="T8" y="T9"/>
                </a:cxn>
              </a:cxnLst>
              <a:rect l="0" t="0" r="r" b="b"/>
              <a:pathLst>
                <a:path w="2670" h="1061">
                  <a:moveTo>
                    <a:pt x="2670" y="356"/>
                  </a:moveTo>
                  <a:cubicBezTo>
                    <a:pt x="2630" y="237"/>
                    <a:pt x="2595" y="119"/>
                    <a:pt x="2563" y="0"/>
                  </a:cubicBezTo>
                  <a:cubicBezTo>
                    <a:pt x="0" y="1061"/>
                    <a:pt x="0" y="1061"/>
                    <a:pt x="0" y="1061"/>
                  </a:cubicBezTo>
                  <a:cubicBezTo>
                    <a:pt x="1430" y="1061"/>
                    <a:pt x="1430" y="1061"/>
                    <a:pt x="1430" y="1061"/>
                  </a:cubicBezTo>
                  <a:lnTo>
                    <a:pt x="2670" y="3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0" name="Freeform 40">
              <a:extLst>
                <a:ext uri="{FF2B5EF4-FFF2-40B4-BE49-F238E27FC236}">
                  <a16:creationId xmlns:a16="http://schemas.microsoft.com/office/drawing/2014/main" id="{6275EA35-1048-43A3-9E1C-A6379F524CB3}"/>
                </a:ext>
              </a:extLst>
            </p:cNvPr>
            <p:cNvSpPr>
              <a:spLocks/>
            </p:cNvSpPr>
            <p:nvPr/>
          </p:nvSpPr>
          <p:spPr bwMode="auto">
            <a:xfrm>
              <a:off x="4714" y="2843"/>
              <a:ext cx="286" cy="206"/>
            </a:xfrm>
            <a:custGeom>
              <a:avLst/>
              <a:gdLst>
                <a:gd name="T0" fmla="*/ 0 w 1149"/>
                <a:gd name="T1" fmla="*/ 353 h 829"/>
                <a:gd name="T2" fmla="*/ 1149 w 1149"/>
                <a:gd name="T3" fmla="*/ 829 h 829"/>
                <a:gd name="T4" fmla="*/ 1149 w 1149"/>
                <a:gd name="T5" fmla="*/ 297 h 829"/>
                <a:gd name="T6" fmla="*/ 69 w 1149"/>
                <a:gd name="T7" fmla="*/ 0 h 829"/>
                <a:gd name="T8" fmla="*/ 0 w 1149"/>
                <a:gd name="T9" fmla="*/ 353 h 829"/>
              </a:gdLst>
              <a:ahLst/>
              <a:cxnLst>
                <a:cxn ang="0">
                  <a:pos x="T0" y="T1"/>
                </a:cxn>
                <a:cxn ang="0">
                  <a:pos x="T2" y="T3"/>
                </a:cxn>
                <a:cxn ang="0">
                  <a:pos x="T4" y="T5"/>
                </a:cxn>
                <a:cxn ang="0">
                  <a:pos x="T6" y="T7"/>
                </a:cxn>
                <a:cxn ang="0">
                  <a:pos x="T8" y="T9"/>
                </a:cxn>
              </a:cxnLst>
              <a:rect l="0" t="0" r="r" b="b"/>
              <a:pathLst>
                <a:path w="1149" h="829">
                  <a:moveTo>
                    <a:pt x="0" y="353"/>
                  </a:moveTo>
                  <a:cubicBezTo>
                    <a:pt x="1149" y="829"/>
                    <a:pt x="1149" y="829"/>
                    <a:pt x="1149" y="829"/>
                  </a:cubicBezTo>
                  <a:cubicBezTo>
                    <a:pt x="1149" y="297"/>
                    <a:pt x="1149" y="297"/>
                    <a:pt x="1149" y="297"/>
                  </a:cubicBezTo>
                  <a:cubicBezTo>
                    <a:pt x="69" y="0"/>
                    <a:pt x="69" y="0"/>
                    <a:pt x="69" y="0"/>
                  </a:cubicBezTo>
                  <a:cubicBezTo>
                    <a:pt x="51" y="117"/>
                    <a:pt x="27" y="235"/>
                    <a:pt x="0" y="3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1" name="Rectangle 41">
              <a:extLst>
                <a:ext uri="{FF2B5EF4-FFF2-40B4-BE49-F238E27FC236}">
                  <a16:creationId xmlns:a16="http://schemas.microsoft.com/office/drawing/2014/main" id="{D94BBA18-ECF2-48C6-AAF9-FA44E27E40FC}"/>
                </a:ext>
              </a:extLst>
            </p:cNvPr>
            <p:cNvSpPr>
              <a:spLocks noChangeArrowheads="1"/>
            </p:cNvSpPr>
            <p:nvPr/>
          </p:nvSpPr>
          <p:spPr bwMode="auto">
            <a:xfrm>
              <a:off x="4094" y="1904"/>
              <a:ext cx="392" cy="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2" name="Freeform 42">
              <a:extLst>
                <a:ext uri="{FF2B5EF4-FFF2-40B4-BE49-F238E27FC236}">
                  <a16:creationId xmlns:a16="http://schemas.microsoft.com/office/drawing/2014/main" id="{22682ABC-995D-4CF4-8E60-8A68D9D825B9}"/>
                </a:ext>
              </a:extLst>
            </p:cNvPr>
            <p:cNvSpPr>
              <a:spLocks/>
            </p:cNvSpPr>
            <p:nvPr/>
          </p:nvSpPr>
          <p:spPr bwMode="auto">
            <a:xfrm>
              <a:off x="3490" y="0"/>
              <a:ext cx="424" cy="1300"/>
            </a:xfrm>
            <a:custGeom>
              <a:avLst/>
              <a:gdLst>
                <a:gd name="T0" fmla="*/ 1062 w 1706"/>
                <a:gd name="T1" fmla="*/ 86 h 5225"/>
                <a:gd name="T2" fmla="*/ 853 w 1706"/>
                <a:gd name="T3" fmla="*/ 0 h 5225"/>
                <a:gd name="T4" fmla="*/ 644 w 1706"/>
                <a:gd name="T5" fmla="*/ 86 h 5225"/>
                <a:gd name="T6" fmla="*/ 615 w 1706"/>
                <a:gd name="T7" fmla="*/ 120 h 5225"/>
                <a:gd name="T8" fmla="*/ 0 w 1706"/>
                <a:gd name="T9" fmla="*/ 929 h 5225"/>
                <a:gd name="T10" fmla="*/ 437 w 1706"/>
                <a:gd name="T11" fmla="*/ 5225 h 5225"/>
                <a:gd name="T12" fmla="*/ 1268 w 1706"/>
                <a:gd name="T13" fmla="*/ 5225 h 5225"/>
                <a:gd name="T14" fmla="*/ 1706 w 1706"/>
                <a:gd name="T15" fmla="*/ 929 h 5225"/>
                <a:gd name="T16" fmla="*/ 1091 w 1706"/>
                <a:gd name="T17" fmla="*/ 120 h 5225"/>
                <a:gd name="T18" fmla="*/ 1062 w 1706"/>
                <a:gd name="T19" fmla="*/ 86 h 5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6" h="5225">
                  <a:moveTo>
                    <a:pt x="1062" y="86"/>
                  </a:moveTo>
                  <a:cubicBezTo>
                    <a:pt x="1004" y="29"/>
                    <a:pt x="928" y="0"/>
                    <a:pt x="853" y="0"/>
                  </a:cubicBezTo>
                  <a:cubicBezTo>
                    <a:pt x="778" y="0"/>
                    <a:pt x="702" y="29"/>
                    <a:pt x="644" y="86"/>
                  </a:cubicBezTo>
                  <a:cubicBezTo>
                    <a:pt x="633" y="97"/>
                    <a:pt x="624" y="108"/>
                    <a:pt x="615" y="120"/>
                  </a:cubicBezTo>
                  <a:cubicBezTo>
                    <a:pt x="0" y="929"/>
                    <a:pt x="0" y="929"/>
                    <a:pt x="0" y="929"/>
                  </a:cubicBezTo>
                  <a:cubicBezTo>
                    <a:pt x="437" y="5225"/>
                    <a:pt x="437" y="5225"/>
                    <a:pt x="437" y="5225"/>
                  </a:cubicBezTo>
                  <a:cubicBezTo>
                    <a:pt x="1268" y="5225"/>
                    <a:pt x="1268" y="5225"/>
                    <a:pt x="1268" y="5225"/>
                  </a:cubicBezTo>
                  <a:cubicBezTo>
                    <a:pt x="1706" y="929"/>
                    <a:pt x="1706" y="929"/>
                    <a:pt x="1706" y="929"/>
                  </a:cubicBezTo>
                  <a:cubicBezTo>
                    <a:pt x="1091" y="120"/>
                    <a:pt x="1091" y="120"/>
                    <a:pt x="1091" y="120"/>
                  </a:cubicBezTo>
                  <a:cubicBezTo>
                    <a:pt x="1082" y="108"/>
                    <a:pt x="1072" y="97"/>
                    <a:pt x="1062"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3" name="Freeform 43">
              <a:extLst>
                <a:ext uri="{FF2B5EF4-FFF2-40B4-BE49-F238E27FC236}">
                  <a16:creationId xmlns:a16="http://schemas.microsoft.com/office/drawing/2014/main" id="{315ADAA1-B67E-4318-ADD9-CCF3AC87CA61}"/>
                </a:ext>
              </a:extLst>
            </p:cNvPr>
            <p:cNvSpPr>
              <a:spLocks/>
            </p:cNvSpPr>
            <p:nvPr/>
          </p:nvSpPr>
          <p:spPr bwMode="auto">
            <a:xfrm>
              <a:off x="4037" y="1562"/>
              <a:ext cx="506" cy="314"/>
            </a:xfrm>
            <a:custGeom>
              <a:avLst/>
              <a:gdLst>
                <a:gd name="T0" fmla="*/ 2034 w 2034"/>
                <a:gd name="T1" fmla="*/ 496 h 1260"/>
                <a:gd name="T2" fmla="*/ 1942 w 2034"/>
                <a:gd name="T3" fmla="*/ 405 h 1260"/>
                <a:gd name="T4" fmla="*/ 1876 w 2034"/>
                <a:gd name="T5" fmla="*/ 433 h 1260"/>
                <a:gd name="T6" fmla="*/ 1594 w 2034"/>
                <a:gd name="T7" fmla="*/ 566 h 1260"/>
                <a:gd name="T8" fmla="*/ 1151 w 2034"/>
                <a:gd name="T9" fmla="*/ 185 h 1260"/>
                <a:gd name="T10" fmla="*/ 1131 w 2034"/>
                <a:gd name="T11" fmla="*/ 92 h 1260"/>
                <a:gd name="T12" fmla="*/ 1017 w 2034"/>
                <a:gd name="T13" fmla="*/ 0 h 1260"/>
                <a:gd name="T14" fmla="*/ 903 w 2034"/>
                <a:gd name="T15" fmla="*/ 92 h 1260"/>
                <a:gd name="T16" fmla="*/ 882 w 2034"/>
                <a:gd name="T17" fmla="*/ 185 h 1260"/>
                <a:gd name="T18" fmla="*/ 439 w 2034"/>
                <a:gd name="T19" fmla="*/ 566 h 1260"/>
                <a:gd name="T20" fmla="*/ 157 w 2034"/>
                <a:gd name="T21" fmla="*/ 433 h 1260"/>
                <a:gd name="T22" fmla="*/ 91 w 2034"/>
                <a:gd name="T23" fmla="*/ 405 h 1260"/>
                <a:gd name="T24" fmla="*/ 0 w 2034"/>
                <a:gd name="T25" fmla="*/ 496 h 1260"/>
                <a:gd name="T26" fmla="*/ 19 w 2034"/>
                <a:gd name="T27" fmla="*/ 552 h 1260"/>
                <a:gd name="T28" fmla="*/ 230 w 2034"/>
                <a:gd name="T29" fmla="*/ 1133 h 1260"/>
                <a:gd name="T30" fmla="*/ 229 w 2034"/>
                <a:gd name="T31" fmla="*/ 1260 h 1260"/>
                <a:gd name="T32" fmla="*/ 1804 w 2034"/>
                <a:gd name="T33" fmla="*/ 1260 h 1260"/>
                <a:gd name="T34" fmla="*/ 1804 w 2034"/>
                <a:gd name="T35" fmla="*/ 1133 h 1260"/>
                <a:gd name="T36" fmla="*/ 2014 w 2034"/>
                <a:gd name="T37" fmla="*/ 552 h 1260"/>
                <a:gd name="T38" fmla="*/ 2034 w 2034"/>
                <a:gd name="T39" fmla="*/ 496 h 1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34" h="1260">
                  <a:moveTo>
                    <a:pt x="2034" y="496"/>
                  </a:moveTo>
                  <a:cubicBezTo>
                    <a:pt x="2034" y="446"/>
                    <a:pt x="1993" y="405"/>
                    <a:pt x="1942" y="405"/>
                  </a:cubicBezTo>
                  <a:cubicBezTo>
                    <a:pt x="1917" y="405"/>
                    <a:pt x="1893" y="416"/>
                    <a:pt x="1876" y="433"/>
                  </a:cubicBezTo>
                  <a:cubicBezTo>
                    <a:pt x="1804" y="509"/>
                    <a:pt x="1707" y="566"/>
                    <a:pt x="1594" y="566"/>
                  </a:cubicBezTo>
                  <a:cubicBezTo>
                    <a:pt x="1374" y="566"/>
                    <a:pt x="1198" y="390"/>
                    <a:pt x="1151" y="185"/>
                  </a:cubicBezTo>
                  <a:cubicBezTo>
                    <a:pt x="1131" y="92"/>
                    <a:pt x="1131" y="92"/>
                    <a:pt x="1131" y="92"/>
                  </a:cubicBezTo>
                  <a:cubicBezTo>
                    <a:pt x="1120" y="39"/>
                    <a:pt x="1072" y="0"/>
                    <a:pt x="1017" y="0"/>
                  </a:cubicBezTo>
                  <a:cubicBezTo>
                    <a:pt x="961" y="0"/>
                    <a:pt x="913" y="39"/>
                    <a:pt x="903" y="92"/>
                  </a:cubicBezTo>
                  <a:cubicBezTo>
                    <a:pt x="882" y="185"/>
                    <a:pt x="882" y="185"/>
                    <a:pt x="882" y="185"/>
                  </a:cubicBezTo>
                  <a:cubicBezTo>
                    <a:pt x="835" y="390"/>
                    <a:pt x="659" y="566"/>
                    <a:pt x="439" y="566"/>
                  </a:cubicBezTo>
                  <a:cubicBezTo>
                    <a:pt x="326" y="566"/>
                    <a:pt x="230" y="509"/>
                    <a:pt x="157" y="433"/>
                  </a:cubicBezTo>
                  <a:cubicBezTo>
                    <a:pt x="140" y="416"/>
                    <a:pt x="117" y="405"/>
                    <a:pt x="91" y="405"/>
                  </a:cubicBezTo>
                  <a:cubicBezTo>
                    <a:pt x="40" y="405"/>
                    <a:pt x="0" y="446"/>
                    <a:pt x="0" y="496"/>
                  </a:cubicBezTo>
                  <a:cubicBezTo>
                    <a:pt x="0" y="518"/>
                    <a:pt x="6" y="536"/>
                    <a:pt x="19" y="552"/>
                  </a:cubicBezTo>
                  <a:cubicBezTo>
                    <a:pt x="147" y="711"/>
                    <a:pt x="230" y="913"/>
                    <a:pt x="230" y="1133"/>
                  </a:cubicBezTo>
                  <a:cubicBezTo>
                    <a:pt x="229" y="1260"/>
                    <a:pt x="229" y="1260"/>
                    <a:pt x="229" y="1260"/>
                  </a:cubicBezTo>
                  <a:cubicBezTo>
                    <a:pt x="1804" y="1260"/>
                    <a:pt x="1804" y="1260"/>
                    <a:pt x="1804" y="1260"/>
                  </a:cubicBezTo>
                  <a:cubicBezTo>
                    <a:pt x="1804" y="1133"/>
                    <a:pt x="1804" y="1133"/>
                    <a:pt x="1804" y="1133"/>
                  </a:cubicBezTo>
                  <a:cubicBezTo>
                    <a:pt x="1804" y="913"/>
                    <a:pt x="1886" y="711"/>
                    <a:pt x="2014" y="552"/>
                  </a:cubicBezTo>
                  <a:cubicBezTo>
                    <a:pt x="2027" y="536"/>
                    <a:pt x="2034" y="518"/>
                    <a:pt x="2034" y="4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4" name="Freeform 44">
              <a:extLst>
                <a:ext uri="{FF2B5EF4-FFF2-40B4-BE49-F238E27FC236}">
                  <a16:creationId xmlns:a16="http://schemas.microsoft.com/office/drawing/2014/main" id="{5CB7404B-E3B5-4B16-B5B3-7FE75C81AE36}"/>
                </a:ext>
              </a:extLst>
            </p:cNvPr>
            <p:cNvSpPr>
              <a:spLocks/>
            </p:cNvSpPr>
            <p:nvPr/>
          </p:nvSpPr>
          <p:spPr bwMode="auto">
            <a:xfrm>
              <a:off x="4065" y="661"/>
              <a:ext cx="314" cy="639"/>
            </a:xfrm>
            <a:custGeom>
              <a:avLst/>
              <a:gdLst>
                <a:gd name="T0" fmla="*/ 0 w 314"/>
                <a:gd name="T1" fmla="*/ 639 h 639"/>
                <a:gd name="T2" fmla="*/ 124 w 314"/>
                <a:gd name="T3" fmla="*/ 639 h 639"/>
                <a:gd name="T4" fmla="*/ 314 w 314"/>
                <a:gd name="T5" fmla="*/ 181 h 639"/>
                <a:gd name="T6" fmla="*/ 176 w 314"/>
                <a:gd name="T7" fmla="*/ 0 h 639"/>
                <a:gd name="T8" fmla="*/ 0 w 314"/>
                <a:gd name="T9" fmla="*/ 639 h 639"/>
              </a:gdLst>
              <a:ahLst/>
              <a:cxnLst>
                <a:cxn ang="0">
                  <a:pos x="T0" y="T1"/>
                </a:cxn>
                <a:cxn ang="0">
                  <a:pos x="T2" y="T3"/>
                </a:cxn>
                <a:cxn ang="0">
                  <a:pos x="T4" y="T5"/>
                </a:cxn>
                <a:cxn ang="0">
                  <a:pos x="T6" y="T7"/>
                </a:cxn>
                <a:cxn ang="0">
                  <a:pos x="T8" y="T9"/>
                </a:cxn>
              </a:cxnLst>
              <a:rect l="0" t="0" r="r" b="b"/>
              <a:pathLst>
                <a:path w="314" h="639">
                  <a:moveTo>
                    <a:pt x="0" y="639"/>
                  </a:moveTo>
                  <a:lnTo>
                    <a:pt x="124" y="639"/>
                  </a:lnTo>
                  <a:lnTo>
                    <a:pt x="314" y="181"/>
                  </a:lnTo>
                  <a:lnTo>
                    <a:pt x="176" y="0"/>
                  </a:lnTo>
                  <a:lnTo>
                    <a:pt x="0" y="6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5" name="Freeform 45">
              <a:extLst>
                <a:ext uri="{FF2B5EF4-FFF2-40B4-BE49-F238E27FC236}">
                  <a16:creationId xmlns:a16="http://schemas.microsoft.com/office/drawing/2014/main" id="{1DE36F54-C506-4E82-8BF4-684EC279B584}"/>
                </a:ext>
              </a:extLst>
            </p:cNvPr>
            <p:cNvSpPr>
              <a:spLocks/>
            </p:cNvSpPr>
            <p:nvPr/>
          </p:nvSpPr>
          <p:spPr bwMode="auto">
            <a:xfrm>
              <a:off x="4239" y="829"/>
              <a:ext cx="408" cy="471"/>
            </a:xfrm>
            <a:custGeom>
              <a:avLst/>
              <a:gdLst>
                <a:gd name="T0" fmla="*/ 182 w 408"/>
                <a:gd name="T1" fmla="*/ 30 h 471"/>
                <a:gd name="T2" fmla="*/ 0 w 408"/>
                <a:gd name="T3" fmla="*/ 471 h 471"/>
                <a:gd name="T4" fmla="*/ 140 w 408"/>
                <a:gd name="T5" fmla="*/ 471 h 471"/>
                <a:gd name="T6" fmla="*/ 408 w 408"/>
                <a:gd name="T7" fmla="*/ 0 h 471"/>
                <a:gd name="T8" fmla="*/ 182 w 408"/>
                <a:gd name="T9" fmla="*/ 30 h 471"/>
              </a:gdLst>
              <a:ahLst/>
              <a:cxnLst>
                <a:cxn ang="0">
                  <a:pos x="T0" y="T1"/>
                </a:cxn>
                <a:cxn ang="0">
                  <a:pos x="T2" y="T3"/>
                </a:cxn>
                <a:cxn ang="0">
                  <a:pos x="T4" y="T5"/>
                </a:cxn>
                <a:cxn ang="0">
                  <a:pos x="T6" y="T7"/>
                </a:cxn>
                <a:cxn ang="0">
                  <a:pos x="T8" y="T9"/>
                </a:cxn>
              </a:cxnLst>
              <a:rect l="0" t="0" r="r" b="b"/>
              <a:pathLst>
                <a:path w="408" h="471">
                  <a:moveTo>
                    <a:pt x="182" y="30"/>
                  </a:moveTo>
                  <a:lnTo>
                    <a:pt x="0" y="471"/>
                  </a:lnTo>
                  <a:lnTo>
                    <a:pt x="140" y="471"/>
                  </a:lnTo>
                  <a:lnTo>
                    <a:pt x="408" y="0"/>
                  </a:lnTo>
                  <a:lnTo>
                    <a:pt x="18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6" name="Rectangle 46">
              <a:extLst>
                <a:ext uri="{FF2B5EF4-FFF2-40B4-BE49-F238E27FC236}">
                  <a16:creationId xmlns:a16="http://schemas.microsoft.com/office/drawing/2014/main" id="{3E2B9E95-81F9-4E38-84AE-FEB1C3780FB6}"/>
                </a:ext>
              </a:extLst>
            </p:cNvPr>
            <p:cNvSpPr>
              <a:spLocks noChangeArrowheads="1"/>
            </p:cNvSpPr>
            <p:nvPr/>
          </p:nvSpPr>
          <p:spPr bwMode="auto">
            <a:xfrm>
              <a:off x="3506" y="1904"/>
              <a:ext cx="392" cy="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7" name="Freeform 47">
              <a:extLst>
                <a:ext uri="{FF2B5EF4-FFF2-40B4-BE49-F238E27FC236}">
                  <a16:creationId xmlns:a16="http://schemas.microsoft.com/office/drawing/2014/main" id="{00D6F75C-72C5-4838-A295-EB9CA847FD58}"/>
                </a:ext>
              </a:extLst>
            </p:cNvPr>
            <p:cNvSpPr>
              <a:spLocks/>
            </p:cNvSpPr>
            <p:nvPr/>
          </p:nvSpPr>
          <p:spPr bwMode="auto">
            <a:xfrm>
              <a:off x="3851" y="284"/>
              <a:ext cx="355" cy="1016"/>
            </a:xfrm>
            <a:custGeom>
              <a:avLst/>
              <a:gdLst>
                <a:gd name="T0" fmla="*/ 0 w 355"/>
                <a:gd name="T1" fmla="*/ 1016 h 1016"/>
                <a:gd name="T2" fmla="*/ 167 w 355"/>
                <a:gd name="T3" fmla="*/ 1016 h 1016"/>
                <a:gd name="T4" fmla="*/ 355 w 355"/>
                <a:gd name="T5" fmla="*/ 330 h 1016"/>
                <a:gd name="T6" fmla="*/ 103 w 355"/>
                <a:gd name="T7" fmla="*/ 0 h 1016"/>
                <a:gd name="T8" fmla="*/ 0 w 355"/>
                <a:gd name="T9" fmla="*/ 1016 h 1016"/>
              </a:gdLst>
              <a:ahLst/>
              <a:cxnLst>
                <a:cxn ang="0">
                  <a:pos x="T0" y="T1"/>
                </a:cxn>
                <a:cxn ang="0">
                  <a:pos x="T2" y="T3"/>
                </a:cxn>
                <a:cxn ang="0">
                  <a:pos x="T4" y="T5"/>
                </a:cxn>
                <a:cxn ang="0">
                  <a:pos x="T6" y="T7"/>
                </a:cxn>
                <a:cxn ang="0">
                  <a:pos x="T8" y="T9"/>
                </a:cxn>
              </a:cxnLst>
              <a:rect l="0" t="0" r="r" b="b"/>
              <a:pathLst>
                <a:path w="355" h="1016">
                  <a:moveTo>
                    <a:pt x="0" y="1016"/>
                  </a:moveTo>
                  <a:lnTo>
                    <a:pt x="167" y="1016"/>
                  </a:lnTo>
                  <a:lnTo>
                    <a:pt x="355" y="330"/>
                  </a:lnTo>
                  <a:lnTo>
                    <a:pt x="103" y="0"/>
                  </a:lnTo>
                  <a:lnTo>
                    <a:pt x="0" y="10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8" name="Freeform 48">
              <a:extLst>
                <a:ext uri="{FF2B5EF4-FFF2-40B4-BE49-F238E27FC236}">
                  <a16:creationId xmlns:a16="http://schemas.microsoft.com/office/drawing/2014/main" id="{96C2CF6D-297E-4BAB-B282-77970112F45F}"/>
                </a:ext>
              </a:extLst>
            </p:cNvPr>
            <p:cNvSpPr>
              <a:spLocks/>
            </p:cNvSpPr>
            <p:nvPr/>
          </p:nvSpPr>
          <p:spPr bwMode="auto">
            <a:xfrm>
              <a:off x="3449" y="1562"/>
              <a:ext cx="506" cy="314"/>
            </a:xfrm>
            <a:custGeom>
              <a:avLst/>
              <a:gdLst>
                <a:gd name="T0" fmla="*/ 1804 w 2034"/>
                <a:gd name="T1" fmla="*/ 1133 h 1260"/>
                <a:gd name="T2" fmla="*/ 2014 w 2034"/>
                <a:gd name="T3" fmla="*/ 552 h 1260"/>
                <a:gd name="T4" fmla="*/ 2034 w 2034"/>
                <a:gd name="T5" fmla="*/ 496 h 1260"/>
                <a:gd name="T6" fmla="*/ 1942 w 2034"/>
                <a:gd name="T7" fmla="*/ 405 h 1260"/>
                <a:gd name="T8" fmla="*/ 1877 w 2034"/>
                <a:gd name="T9" fmla="*/ 433 h 1260"/>
                <a:gd name="T10" fmla="*/ 1594 w 2034"/>
                <a:gd name="T11" fmla="*/ 566 h 1260"/>
                <a:gd name="T12" fmla="*/ 1151 w 2034"/>
                <a:gd name="T13" fmla="*/ 185 h 1260"/>
                <a:gd name="T14" fmla="*/ 1131 w 2034"/>
                <a:gd name="T15" fmla="*/ 92 h 1260"/>
                <a:gd name="T16" fmla="*/ 1017 w 2034"/>
                <a:gd name="T17" fmla="*/ 0 h 1260"/>
                <a:gd name="T18" fmla="*/ 903 w 2034"/>
                <a:gd name="T19" fmla="*/ 92 h 1260"/>
                <a:gd name="T20" fmla="*/ 882 w 2034"/>
                <a:gd name="T21" fmla="*/ 185 h 1260"/>
                <a:gd name="T22" fmla="*/ 440 w 2034"/>
                <a:gd name="T23" fmla="*/ 566 h 1260"/>
                <a:gd name="T24" fmla="*/ 157 w 2034"/>
                <a:gd name="T25" fmla="*/ 433 h 1260"/>
                <a:gd name="T26" fmla="*/ 91 w 2034"/>
                <a:gd name="T27" fmla="*/ 405 h 1260"/>
                <a:gd name="T28" fmla="*/ 0 w 2034"/>
                <a:gd name="T29" fmla="*/ 496 h 1260"/>
                <a:gd name="T30" fmla="*/ 19 w 2034"/>
                <a:gd name="T31" fmla="*/ 552 h 1260"/>
                <a:gd name="T32" fmla="*/ 230 w 2034"/>
                <a:gd name="T33" fmla="*/ 1133 h 1260"/>
                <a:gd name="T34" fmla="*/ 230 w 2034"/>
                <a:gd name="T35" fmla="*/ 1260 h 1260"/>
                <a:gd name="T36" fmla="*/ 1804 w 2034"/>
                <a:gd name="T37" fmla="*/ 1260 h 1260"/>
                <a:gd name="T38" fmla="*/ 1804 w 2034"/>
                <a:gd name="T39" fmla="*/ 1133 h 1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34" h="1260">
                  <a:moveTo>
                    <a:pt x="1804" y="1133"/>
                  </a:moveTo>
                  <a:cubicBezTo>
                    <a:pt x="1804" y="913"/>
                    <a:pt x="1886" y="711"/>
                    <a:pt x="2014" y="552"/>
                  </a:cubicBezTo>
                  <a:cubicBezTo>
                    <a:pt x="2027" y="536"/>
                    <a:pt x="2034" y="518"/>
                    <a:pt x="2034" y="496"/>
                  </a:cubicBezTo>
                  <a:cubicBezTo>
                    <a:pt x="2034" y="446"/>
                    <a:pt x="1993" y="405"/>
                    <a:pt x="1942" y="405"/>
                  </a:cubicBezTo>
                  <a:cubicBezTo>
                    <a:pt x="1917" y="405"/>
                    <a:pt x="1893" y="416"/>
                    <a:pt x="1877" y="433"/>
                  </a:cubicBezTo>
                  <a:cubicBezTo>
                    <a:pt x="1804" y="509"/>
                    <a:pt x="1707" y="566"/>
                    <a:pt x="1594" y="566"/>
                  </a:cubicBezTo>
                  <a:cubicBezTo>
                    <a:pt x="1375" y="566"/>
                    <a:pt x="1198" y="390"/>
                    <a:pt x="1151" y="185"/>
                  </a:cubicBezTo>
                  <a:cubicBezTo>
                    <a:pt x="1131" y="92"/>
                    <a:pt x="1131" y="92"/>
                    <a:pt x="1131" y="92"/>
                  </a:cubicBezTo>
                  <a:cubicBezTo>
                    <a:pt x="1120" y="39"/>
                    <a:pt x="1072" y="0"/>
                    <a:pt x="1017" y="0"/>
                  </a:cubicBezTo>
                  <a:cubicBezTo>
                    <a:pt x="961" y="0"/>
                    <a:pt x="913" y="39"/>
                    <a:pt x="903" y="92"/>
                  </a:cubicBezTo>
                  <a:cubicBezTo>
                    <a:pt x="882" y="185"/>
                    <a:pt x="882" y="185"/>
                    <a:pt x="882" y="185"/>
                  </a:cubicBezTo>
                  <a:cubicBezTo>
                    <a:pt x="836" y="390"/>
                    <a:pt x="659" y="566"/>
                    <a:pt x="440" y="566"/>
                  </a:cubicBezTo>
                  <a:cubicBezTo>
                    <a:pt x="327" y="566"/>
                    <a:pt x="230" y="509"/>
                    <a:pt x="157" y="433"/>
                  </a:cubicBezTo>
                  <a:cubicBezTo>
                    <a:pt x="140" y="416"/>
                    <a:pt x="117" y="405"/>
                    <a:pt x="91" y="405"/>
                  </a:cubicBezTo>
                  <a:cubicBezTo>
                    <a:pt x="41" y="405"/>
                    <a:pt x="0" y="446"/>
                    <a:pt x="0" y="496"/>
                  </a:cubicBezTo>
                  <a:cubicBezTo>
                    <a:pt x="0" y="518"/>
                    <a:pt x="7" y="536"/>
                    <a:pt x="19" y="552"/>
                  </a:cubicBezTo>
                  <a:cubicBezTo>
                    <a:pt x="148" y="711"/>
                    <a:pt x="230" y="913"/>
                    <a:pt x="230" y="1133"/>
                  </a:cubicBezTo>
                  <a:cubicBezTo>
                    <a:pt x="230" y="1260"/>
                    <a:pt x="230" y="1260"/>
                    <a:pt x="230" y="1260"/>
                  </a:cubicBezTo>
                  <a:cubicBezTo>
                    <a:pt x="1804" y="1260"/>
                    <a:pt x="1804" y="1260"/>
                    <a:pt x="1804" y="1260"/>
                  </a:cubicBezTo>
                  <a:lnTo>
                    <a:pt x="1804" y="1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grpSp>
      <p:pic>
        <p:nvPicPr>
          <p:cNvPr id="59" name="Picture 58">
            <a:extLst>
              <a:ext uri="{FF2B5EF4-FFF2-40B4-BE49-F238E27FC236}">
                <a16:creationId xmlns:a16="http://schemas.microsoft.com/office/drawing/2014/main" id="{F5EE2785-2238-41F7-87DB-6C273C99556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0000" y="720000"/>
            <a:ext cx="2499365" cy="1085091"/>
          </a:xfrm>
          <a:prstGeom prst="rect">
            <a:avLst/>
          </a:prstGeom>
        </p:spPr>
      </p:pic>
    </p:spTree>
    <p:extLst>
      <p:ext uri="{BB962C8B-B14F-4D97-AF65-F5344CB8AC3E}">
        <p14:creationId xmlns:p14="http://schemas.microsoft.com/office/powerpoint/2010/main" val="426193697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20000" y="3086401"/>
            <a:ext cx="9144000" cy="1528790"/>
          </a:xfrm>
        </p:spPr>
        <p:txBody>
          <a:bodyPr anchor="t"/>
          <a:lstStyle>
            <a:lvl1pPr algn="l">
              <a:defRPr sz="5600" b="0">
                <a:solidFill>
                  <a:schemeClr val="bg1"/>
                </a:solidFill>
                <a:latin typeface="+mj-lt"/>
              </a:defRPr>
            </a:lvl1pPr>
          </a:lstStyle>
          <a:p>
            <a:r>
              <a:rPr lang="en-US"/>
              <a:t>Click to edit Master title style</a:t>
            </a:r>
          </a:p>
        </p:txBody>
      </p:sp>
      <p:sp>
        <p:nvSpPr>
          <p:cNvPr id="3" name="Subtitle 2"/>
          <p:cNvSpPr>
            <a:spLocks noGrp="1"/>
          </p:cNvSpPr>
          <p:nvPr>
            <p:ph type="subTitle" idx="1"/>
          </p:nvPr>
        </p:nvSpPr>
        <p:spPr bwMode="white">
          <a:xfrm>
            <a:off x="720000" y="4740820"/>
            <a:ext cx="9144000" cy="993230"/>
          </a:xfrm>
        </p:spPr>
        <p:txBody>
          <a:bodyPr/>
          <a:lstStyle>
            <a:lvl1pPr marL="0" indent="0" algn="l">
              <a:buNone/>
              <a:defRPr sz="4267">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8" name="Text Placeholder 7">
            <a:extLst>
              <a:ext uri="{FF2B5EF4-FFF2-40B4-BE49-F238E27FC236}">
                <a16:creationId xmlns:a16="http://schemas.microsoft.com/office/drawing/2014/main" id="{5DF95655-6DB7-457B-A0E7-844B3BBDD7F0}"/>
              </a:ext>
            </a:extLst>
          </p:cNvPr>
          <p:cNvSpPr>
            <a:spLocks noGrp="1"/>
          </p:cNvSpPr>
          <p:nvPr>
            <p:ph type="body" sz="quarter" idx="10"/>
          </p:nvPr>
        </p:nvSpPr>
        <p:spPr bwMode="white">
          <a:xfrm>
            <a:off x="720000" y="6000001"/>
            <a:ext cx="9144000" cy="554599"/>
          </a:xfrm>
        </p:spPr>
        <p:txBody>
          <a:bodyPr/>
          <a:lstStyle>
            <a:lvl1pPr>
              <a:defRPr sz="3467">
                <a:solidFill>
                  <a:schemeClr val="bg1"/>
                </a:solidFill>
              </a:defRPr>
            </a:lvl1pPr>
            <a:lvl2pPr>
              <a:defRPr sz="3467"/>
            </a:lvl2pPr>
            <a:lvl3pPr>
              <a:defRPr sz="3467"/>
            </a:lvl3pPr>
            <a:lvl4pPr>
              <a:defRPr sz="3467"/>
            </a:lvl4pPr>
            <a:lvl5pPr>
              <a:defRPr sz="3467"/>
            </a:lvl5pPr>
          </a:lstStyle>
          <a:p>
            <a:pPr lvl="0"/>
            <a:r>
              <a:rPr lang="en-US"/>
              <a:t>Click to edit Master text styles</a:t>
            </a:r>
          </a:p>
        </p:txBody>
      </p:sp>
      <p:sp>
        <p:nvSpPr>
          <p:cNvPr id="9" name="Rectangle 8">
            <a:extLst>
              <a:ext uri="{FF2B5EF4-FFF2-40B4-BE49-F238E27FC236}">
                <a16:creationId xmlns:a16="http://schemas.microsoft.com/office/drawing/2014/main" id="{D1B6EB0D-2946-4AA9-A27E-EEFDB41913AE}"/>
              </a:ext>
            </a:extLst>
          </p:cNvPr>
          <p:cNvSpPr/>
          <p:nvPr userDrawn="1"/>
        </p:nvSpPr>
        <p:spPr bwMode="white">
          <a:xfrm>
            <a:off x="0" y="0"/>
            <a:ext cx="12192000" cy="252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p>
        </p:txBody>
      </p:sp>
      <p:sp>
        <p:nvSpPr>
          <p:cNvPr id="11" name="Picture Placeholder 10">
            <a:extLst>
              <a:ext uri="{FF2B5EF4-FFF2-40B4-BE49-F238E27FC236}">
                <a16:creationId xmlns:a16="http://schemas.microsoft.com/office/drawing/2014/main" id="{13C6C71B-484F-4F58-B724-FE67451F7574}"/>
              </a:ext>
            </a:extLst>
          </p:cNvPr>
          <p:cNvSpPr>
            <a:spLocks noGrp="1"/>
          </p:cNvSpPr>
          <p:nvPr>
            <p:ph type="pic" sz="quarter" idx="11" hasCustomPrompt="1"/>
          </p:nvPr>
        </p:nvSpPr>
        <p:spPr>
          <a:xfrm>
            <a:off x="3710400" y="720000"/>
            <a:ext cx="2304000" cy="1104000"/>
          </a:xfrm>
        </p:spPr>
        <p:txBody>
          <a:bodyPr/>
          <a:lstStyle>
            <a:lvl1pPr algn="ctr">
              <a:defRPr sz="1200"/>
            </a:lvl1pPr>
          </a:lstStyle>
          <a:p>
            <a:r>
              <a:rPr lang="en-GB"/>
              <a:t>Partner Logo, if required</a:t>
            </a:r>
          </a:p>
        </p:txBody>
      </p:sp>
      <p:sp>
        <p:nvSpPr>
          <p:cNvPr id="12" name="Picture Placeholder 10">
            <a:extLst>
              <a:ext uri="{FF2B5EF4-FFF2-40B4-BE49-F238E27FC236}">
                <a16:creationId xmlns:a16="http://schemas.microsoft.com/office/drawing/2014/main" id="{7B1535D7-C482-495C-AA47-7D40A9F569DF}"/>
              </a:ext>
            </a:extLst>
          </p:cNvPr>
          <p:cNvSpPr>
            <a:spLocks noGrp="1"/>
          </p:cNvSpPr>
          <p:nvPr>
            <p:ph type="pic" sz="quarter" idx="12" hasCustomPrompt="1"/>
          </p:nvPr>
        </p:nvSpPr>
        <p:spPr>
          <a:xfrm>
            <a:off x="6501557" y="720000"/>
            <a:ext cx="2304000" cy="1104000"/>
          </a:xfrm>
        </p:spPr>
        <p:txBody>
          <a:bodyPr/>
          <a:lstStyle>
            <a:lvl1pPr algn="ctr">
              <a:defRPr sz="1200"/>
            </a:lvl1pPr>
          </a:lstStyle>
          <a:p>
            <a:r>
              <a:rPr lang="en-GB"/>
              <a:t>Partner Logo, if required</a:t>
            </a:r>
          </a:p>
        </p:txBody>
      </p:sp>
      <p:sp>
        <p:nvSpPr>
          <p:cNvPr id="13" name="Picture Placeholder 10">
            <a:extLst>
              <a:ext uri="{FF2B5EF4-FFF2-40B4-BE49-F238E27FC236}">
                <a16:creationId xmlns:a16="http://schemas.microsoft.com/office/drawing/2014/main" id="{F95C310D-B4E8-494B-9BCC-C4C73C71B480}"/>
              </a:ext>
            </a:extLst>
          </p:cNvPr>
          <p:cNvSpPr>
            <a:spLocks noGrp="1"/>
          </p:cNvSpPr>
          <p:nvPr>
            <p:ph type="pic" sz="quarter" idx="13" hasCustomPrompt="1"/>
          </p:nvPr>
        </p:nvSpPr>
        <p:spPr>
          <a:xfrm>
            <a:off x="9292713" y="720000"/>
            <a:ext cx="2304000" cy="1104000"/>
          </a:xfrm>
        </p:spPr>
        <p:txBody>
          <a:bodyPr/>
          <a:lstStyle>
            <a:lvl1pPr algn="ctr">
              <a:defRPr sz="1200"/>
            </a:lvl1pPr>
          </a:lstStyle>
          <a:p>
            <a:r>
              <a:rPr lang="en-GB"/>
              <a:t>Partner Logo, if required</a:t>
            </a:r>
          </a:p>
        </p:txBody>
      </p:sp>
      <p:grpSp>
        <p:nvGrpSpPr>
          <p:cNvPr id="14" name="Group 4">
            <a:extLst>
              <a:ext uri="{FF2B5EF4-FFF2-40B4-BE49-F238E27FC236}">
                <a16:creationId xmlns:a16="http://schemas.microsoft.com/office/drawing/2014/main" id="{CD1D5359-68DD-4A0B-9362-69B724AA4D32}"/>
              </a:ext>
            </a:extLst>
          </p:cNvPr>
          <p:cNvGrpSpPr>
            <a:grpSpLocks noChangeAspect="1"/>
          </p:cNvGrpSpPr>
          <p:nvPr userDrawn="1"/>
        </p:nvGrpSpPr>
        <p:grpSpPr bwMode="auto">
          <a:xfrm>
            <a:off x="7123200" y="2573389"/>
            <a:ext cx="5068800" cy="4284611"/>
            <a:chOff x="1167" y="0"/>
            <a:chExt cx="3833" cy="3240"/>
          </a:xfrm>
          <a:solidFill>
            <a:schemeClr val="bg1">
              <a:alpha val="10000"/>
            </a:schemeClr>
          </a:solidFill>
        </p:grpSpPr>
        <p:sp>
          <p:nvSpPr>
            <p:cNvPr id="15" name="Oval 5">
              <a:extLst>
                <a:ext uri="{FF2B5EF4-FFF2-40B4-BE49-F238E27FC236}">
                  <a16:creationId xmlns:a16="http://schemas.microsoft.com/office/drawing/2014/main" id="{E9C73D95-08AC-4E54-BBD6-3ECD60321D88}"/>
                </a:ext>
              </a:extLst>
            </p:cNvPr>
            <p:cNvSpPr>
              <a:spLocks noChangeArrowheads="1"/>
            </p:cNvSpPr>
            <p:nvPr/>
          </p:nvSpPr>
          <p:spPr bwMode="auto">
            <a:xfrm>
              <a:off x="3669" y="1452"/>
              <a:ext cx="66" cy="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16" name="Oval 6">
              <a:extLst>
                <a:ext uri="{FF2B5EF4-FFF2-40B4-BE49-F238E27FC236}">
                  <a16:creationId xmlns:a16="http://schemas.microsoft.com/office/drawing/2014/main" id="{AFD752B5-1A57-47EE-9660-560EED122D25}"/>
                </a:ext>
              </a:extLst>
            </p:cNvPr>
            <p:cNvSpPr>
              <a:spLocks noChangeArrowheads="1"/>
            </p:cNvSpPr>
            <p:nvPr/>
          </p:nvSpPr>
          <p:spPr bwMode="auto">
            <a:xfrm>
              <a:off x="4257" y="1452"/>
              <a:ext cx="66" cy="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17" name="Oval 7">
              <a:extLst>
                <a:ext uri="{FF2B5EF4-FFF2-40B4-BE49-F238E27FC236}">
                  <a16:creationId xmlns:a16="http://schemas.microsoft.com/office/drawing/2014/main" id="{28D786C4-EAEA-41DA-924F-30C4CC1A1D79}"/>
                </a:ext>
              </a:extLst>
            </p:cNvPr>
            <p:cNvSpPr>
              <a:spLocks noChangeArrowheads="1"/>
            </p:cNvSpPr>
            <p:nvPr/>
          </p:nvSpPr>
          <p:spPr bwMode="auto">
            <a:xfrm>
              <a:off x="3082" y="1452"/>
              <a:ext cx="65" cy="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18" name="Oval 8">
              <a:extLst>
                <a:ext uri="{FF2B5EF4-FFF2-40B4-BE49-F238E27FC236}">
                  <a16:creationId xmlns:a16="http://schemas.microsoft.com/office/drawing/2014/main" id="{1DE4135E-DBB1-41E3-A892-24B77705D712}"/>
                </a:ext>
              </a:extLst>
            </p:cNvPr>
            <p:cNvSpPr>
              <a:spLocks noChangeArrowheads="1"/>
            </p:cNvSpPr>
            <p:nvPr/>
          </p:nvSpPr>
          <p:spPr bwMode="auto">
            <a:xfrm>
              <a:off x="2788" y="1573"/>
              <a:ext cx="65" cy="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19" name="Oval 9">
              <a:extLst>
                <a:ext uri="{FF2B5EF4-FFF2-40B4-BE49-F238E27FC236}">
                  <a16:creationId xmlns:a16="http://schemas.microsoft.com/office/drawing/2014/main" id="{428DEBB6-E443-4207-AED3-5692BEF221F6}"/>
                </a:ext>
              </a:extLst>
            </p:cNvPr>
            <p:cNvSpPr>
              <a:spLocks noChangeArrowheads="1"/>
            </p:cNvSpPr>
            <p:nvPr/>
          </p:nvSpPr>
          <p:spPr bwMode="auto">
            <a:xfrm>
              <a:off x="3376" y="1573"/>
              <a:ext cx="65" cy="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0" name="Oval 10">
              <a:extLst>
                <a:ext uri="{FF2B5EF4-FFF2-40B4-BE49-F238E27FC236}">
                  <a16:creationId xmlns:a16="http://schemas.microsoft.com/office/drawing/2014/main" id="{5D9BA96C-C65D-49D0-99B2-F2547D0E24DC}"/>
                </a:ext>
              </a:extLst>
            </p:cNvPr>
            <p:cNvSpPr>
              <a:spLocks noChangeArrowheads="1"/>
            </p:cNvSpPr>
            <p:nvPr/>
          </p:nvSpPr>
          <p:spPr bwMode="auto">
            <a:xfrm>
              <a:off x="3963" y="1573"/>
              <a:ext cx="66" cy="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1" name="Oval 11">
              <a:extLst>
                <a:ext uri="{FF2B5EF4-FFF2-40B4-BE49-F238E27FC236}">
                  <a16:creationId xmlns:a16="http://schemas.microsoft.com/office/drawing/2014/main" id="{F2B42257-7838-4F50-BD61-E3C3F550A764}"/>
                </a:ext>
              </a:extLst>
            </p:cNvPr>
            <p:cNvSpPr>
              <a:spLocks noChangeArrowheads="1"/>
            </p:cNvSpPr>
            <p:nvPr/>
          </p:nvSpPr>
          <p:spPr bwMode="auto">
            <a:xfrm>
              <a:off x="4551" y="1573"/>
              <a:ext cx="66" cy="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2" name="Freeform 12">
              <a:extLst>
                <a:ext uri="{FF2B5EF4-FFF2-40B4-BE49-F238E27FC236}">
                  <a16:creationId xmlns:a16="http://schemas.microsoft.com/office/drawing/2014/main" id="{3CCACDB0-3FB5-4B00-AD0B-B00F48FF37F8}"/>
                </a:ext>
              </a:extLst>
            </p:cNvPr>
            <p:cNvSpPr>
              <a:spLocks/>
            </p:cNvSpPr>
            <p:nvPr/>
          </p:nvSpPr>
          <p:spPr bwMode="auto">
            <a:xfrm>
              <a:off x="1888" y="721"/>
              <a:ext cx="778" cy="936"/>
            </a:xfrm>
            <a:custGeom>
              <a:avLst/>
              <a:gdLst>
                <a:gd name="T0" fmla="*/ 3103 w 3129"/>
                <a:gd name="T1" fmla="*/ 3761 h 3761"/>
                <a:gd name="T2" fmla="*/ 3129 w 3129"/>
                <a:gd name="T3" fmla="*/ 2327 h 3761"/>
                <a:gd name="T4" fmla="*/ 1346 w 3129"/>
                <a:gd name="T5" fmla="*/ 140 h 3761"/>
                <a:gd name="T6" fmla="*/ 339 w 3129"/>
                <a:gd name="T7" fmla="*/ 3 h 3761"/>
                <a:gd name="T8" fmla="*/ 295 w 3129"/>
                <a:gd name="T9" fmla="*/ 0 h 3761"/>
                <a:gd name="T10" fmla="*/ 86 w 3129"/>
                <a:gd name="T11" fmla="*/ 87 h 3761"/>
                <a:gd name="T12" fmla="*/ 0 w 3129"/>
                <a:gd name="T13" fmla="*/ 295 h 3761"/>
                <a:gd name="T14" fmla="*/ 3 w 3129"/>
                <a:gd name="T15" fmla="*/ 340 h 3761"/>
                <a:gd name="T16" fmla="*/ 140 w 3129"/>
                <a:gd name="T17" fmla="*/ 1346 h 3761"/>
                <a:gd name="T18" fmla="*/ 3103 w 3129"/>
                <a:gd name="T19" fmla="*/ 3761 h 3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29" h="3761">
                  <a:moveTo>
                    <a:pt x="3103" y="3761"/>
                  </a:moveTo>
                  <a:cubicBezTo>
                    <a:pt x="3129" y="2327"/>
                    <a:pt x="3129" y="2327"/>
                    <a:pt x="3129" y="2327"/>
                  </a:cubicBezTo>
                  <a:cubicBezTo>
                    <a:pt x="1346" y="140"/>
                    <a:pt x="1346" y="140"/>
                    <a:pt x="1346" y="140"/>
                  </a:cubicBezTo>
                  <a:cubicBezTo>
                    <a:pt x="339" y="3"/>
                    <a:pt x="339" y="3"/>
                    <a:pt x="339" y="3"/>
                  </a:cubicBezTo>
                  <a:cubicBezTo>
                    <a:pt x="325" y="1"/>
                    <a:pt x="310" y="0"/>
                    <a:pt x="295" y="0"/>
                  </a:cubicBezTo>
                  <a:cubicBezTo>
                    <a:pt x="214" y="0"/>
                    <a:pt x="139" y="33"/>
                    <a:pt x="86" y="87"/>
                  </a:cubicBezTo>
                  <a:cubicBezTo>
                    <a:pt x="33" y="140"/>
                    <a:pt x="0" y="214"/>
                    <a:pt x="0" y="295"/>
                  </a:cubicBezTo>
                  <a:cubicBezTo>
                    <a:pt x="0" y="310"/>
                    <a:pt x="1" y="325"/>
                    <a:pt x="3" y="340"/>
                  </a:cubicBezTo>
                  <a:cubicBezTo>
                    <a:pt x="140" y="1346"/>
                    <a:pt x="140" y="1346"/>
                    <a:pt x="140" y="1346"/>
                  </a:cubicBezTo>
                  <a:lnTo>
                    <a:pt x="3103" y="37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3" name="Freeform 13">
              <a:extLst>
                <a:ext uri="{FF2B5EF4-FFF2-40B4-BE49-F238E27FC236}">
                  <a16:creationId xmlns:a16="http://schemas.microsoft.com/office/drawing/2014/main" id="{4AF1122F-C425-4384-A49D-C8675CAAB05A}"/>
                </a:ext>
              </a:extLst>
            </p:cNvPr>
            <p:cNvSpPr>
              <a:spLocks/>
            </p:cNvSpPr>
            <p:nvPr/>
          </p:nvSpPr>
          <p:spPr bwMode="auto">
            <a:xfrm>
              <a:off x="1450" y="2032"/>
              <a:ext cx="1204" cy="374"/>
            </a:xfrm>
            <a:custGeom>
              <a:avLst/>
              <a:gdLst>
                <a:gd name="T0" fmla="*/ 0 w 4838"/>
                <a:gd name="T1" fmla="*/ 1010 h 1501"/>
                <a:gd name="T2" fmla="*/ 4838 w 4838"/>
                <a:gd name="T3" fmla="*/ 1501 h 1501"/>
                <a:gd name="T4" fmla="*/ 4832 w 4838"/>
                <a:gd name="T5" fmla="*/ 962 h 1501"/>
                <a:gd name="T6" fmla="*/ 1328 w 4838"/>
                <a:gd name="T7" fmla="*/ 0 h 1501"/>
                <a:gd name="T8" fmla="*/ 0 w 4838"/>
                <a:gd name="T9" fmla="*/ 1010 h 1501"/>
              </a:gdLst>
              <a:ahLst/>
              <a:cxnLst>
                <a:cxn ang="0">
                  <a:pos x="T0" y="T1"/>
                </a:cxn>
                <a:cxn ang="0">
                  <a:pos x="T2" y="T3"/>
                </a:cxn>
                <a:cxn ang="0">
                  <a:pos x="T4" y="T5"/>
                </a:cxn>
                <a:cxn ang="0">
                  <a:pos x="T6" y="T7"/>
                </a:cxn>
                <a:cxn ang="0">
                  <a:pos x="T8" y="T9"/>
                </a:cxn>
              </a:cxnLst>
              <a:rect l="0" t="0" r="r" b="b"/>
              <a:pathLst>
                <a:path w="4838" h="1501">
                  <a:moveTo>
                    <a:pt x="0" y="1010"/>
                  </a:moveTo>
                  <a:cubicBezTo>
                    <a:pt x="4838" y="1501"/>
                    <a:pt x="4838" y="1501"/>
                    <a:pt x="4838" y="1501"/>
                  </a:cubicBezTo>
                  <a:cubicBezTo>
                    <a:pt x="4836" y="1325"/>
                    <a:pt x="4834" y="1134"/>
                    <a:pt x="4832" y="962"/>
                  </a:cubicBezTo>
                  <a:cubicBezTo>
                    <a:pt x="1328" y="0"/>
                    <a:pt x="1328" y="0"/>
                    <a:pt x="1328" y="0"/>
                  </a:cubicBezTo>
                  <a:lnTo>
                    <a:pt x="0" y="10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4" name="Freeform 14">
              <a:extLst>
                <a:ext uri="{FF2B5EF4-FFF2-40B4-BE49-F238E27FC236}">
                  <a16:creationId xmlns:a16="http://schemas.microsoft.com/office/drawing/2014/main" id="{02672191-97E7-416C-AD4C-C732FFF35785}"/>
                </a:ext>
              </a:extLst>
            </p:cNvPr>
            <p:cNvSpPr>
              <a:spLocks/>
            </p:cNvSpPr>
            <p:nvPr/>
          </p:nvSpPr>
          <p:spPr bwMode="auto">
            <a:xfrm>
              <a:off x="4676" y="2976"/>
              <a:ext cx="324" cy="264"/>
            </a:xfrm>
            <a:custGeom>
              <a:avLst/>
              <a:gdLst>
                <a:gd name="T0" fmla="*/ 0 w 1301"/>
                <a:gd name="T1" fmla="*/ 356 h 1061"/>
                <a:gd name="T2" fmla="*/ 1240 w 1301"/>
                <a:gd name="T3" fmla="*/ 1061 h 1061"/>
                <a:gd name="T4" fmla="*/ 1301 w 1301"/>
                <a:gd name="T5" fmla="*/ 1061 h 1061"/>
                <a:gd name="T6" fmla="*/ 1301 w 1301"/>
                <a:gd name="T7" fmla="*/ 494 h 1061"/>
                <a:gd name="T8" fmla="*/ 107 w 1301"/>
                <a:gd name="T9" fmla="*/ 0 h 1061"/>
                <a:gd name="T10" fmla="*/ 0 w 1301"/>
                <a:gd name="T11" fmla="*/ 356 h 1061"/>
              </a:gdLst>
              <a:ahLst/>
              <a:cxnLst>
                <a:cxn ang="0">
                  <a:pos x="T0" y="T1"/>
                </a:cxn>
                <a:cxn ang="0">
                  <a:pos x="T2" y="T3"/>
                </a:cxn>
                <a:cxn ang="0">
                  <a:pos x="T4" y="T5"/>
                </a:cxn>
                <a:cxn ang="0">
                  <a:pos x="T6" y="T7"/>
                </a:cxn>
                <a:cxn ang="0">
                  <a:pos x="T8" y="T9"/>
                </a:cxn>
                <a:cxn ang="0">
                  <a:pos x="T10" y="T11"/>
                </a:cxn>
              </a:cxnLst>
              <a:rect l="0" t="0" r="r" b="b"/>
              <a:pathLst>
                <a:path w="1301" h="1061">
                  <a:moveTo>
                    <a:pt x="0" y="356"/>
                  </a:moveTo>
                  <a:cubicBezTo>
                    <a:pt x="1240" y="1061"/>
                    <a:pt x="1240" y="1061"/>
                    <a:pt x="1240" y="1061"/>
                  </a:cubicBezTo>
                  <a:cubicBezTo>
                    <a:pt x="1301" y="1061"/>
                    <a:pt x="1301" y="1061"/>
                    <a:pt x="1301" y="1061"/>
                  </a:cubicBezTo>
                  <a:cubicBezTo>
                    <a:pt x="1301" y="494"/>
                    <a:pt x="1301" y="494"/>
                    <a:pt x="1301" y="494"/>
                  </a:cubicBezTo>
                  <a:cubicBezTo>
                    <a:pt x="107" y="0"/>
                    <a:pt x="107" y="0"/>
                    <a:pt x="107" y="0"/>
                  </a:cubicBezTo>
                  <a:cubicBezTo>
                    <a:pt x="76" y="119"/>
                    <a:pt x="40" y="238"/>
                    <a:pt x="0"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5" name="Freeform 15">
              <a:extLst>
                <a:ext uri="{FF2B5EF4-FFF2-40B4-BE49-F238E27FC236}">
                  <a16:creationId xmlns:a16="http://schemas.microsoft.com/office/drawing/2014/main" id="{79FA578E-C3E2-4914-92DC-752790E0AD5A}"/>
                </a:ext>
              </a:extLst>
            </p:cNvPr>
            <p:cNvSpPr>
              <a:spLocks/>
            </p:cNvSpPr>
            <p:nvPr/>
          </p:nvSpPr>
          <p:spPr bwMode="auto">
            <a:xfrm>
              <a:off x="2701" y="2152"/>
              <a:ext cx="2002" cy="229"/>
            </a:xfrm>
            <a:custGeom>
              <a:avLst/>
              <a:gdLst>
                <a:gd name="T0" fmla="*/ 3 w 8050"/>
                <a:gd name="T1" fmla="*/ 351 h 922"/>
                <a:gd name="T2" fmla="*/ 3 w 8050"/>
                <a:gd name="T3" fmla="*/ 351 h 922"/>
                <a:gd name="T4" fmla="*/ 1009 w 8050"/>
                <a:gd name="T5" fmla="*/ 637 h 922"/>
                <a:gd name="T6" fmla="*/ 2014 w 8050"/>
                <a:gd name="T7" fmla="*/ 922 h 922"/>
                <a:gd name="T8" fmla="*/ 3020 w 8050"/>
                <a:gd name="T9" fmla="*/ 637 h 922"/>
                <a:gd name="T10" fmla="*/ 4025 w 8050"/>
                <a:gd name="T11" fmla="*/ 351 h 922"/>
                <a:gd name="T12" fmla="*/ 5031 w 8050"/>
                <a:gd name="T13" fmla="*/ 637 h 922"/>
                <a:gd name="T14" fmla="*/ 6036 w 8050"/>
                <a:gd name="T15" fmla="*/ 922 h 922"/>
                <a:gd name="T16" fmla="*/ 7042 w 8050"/>
                <a:gd name="T17" fmla="*/ 637 h 922"/>
                <a:gd name="T18" fmla="*/ 8047 w 8050"/>
                <a:gd name="T19" fmla="*/ 351 h 922"/>
                <a:gd name="T20" fmla="*/ 8050 w 8050"/>
                <a:gd name="T21" fmla="*/ 0 h 922"/>
                <a:gd name="T22" fmla="*/ 0 w 8050"/>
                <a:gd name="T23" fmla="*/ 0 h 922"/>
                <a:gd name="T24" fmla="*/ 3 w 8050"/>
                <a:gd name="T25" fmla="*/ 351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50" h="922">
                  <a:moveTo>
                    <a:pt x="3" y="351"/>
                  </a:moveTo>
                  <a:cubicBezTo>
                    <a:pt x="3" y="351"/>
                    <a:pt x="3" y="351"/>
                    <a:pt x="3" y="351"/>
                  </a:cubicBezTo>
                  <a:cubicBezTo>
                    <a:pt x="392" y="351"/>
                    <a:pt x="777" y="537"/>
                    <a:pt x="1009" y="637"/>
                  </a:cubicBezTo>
                  <a:cubicBezTo>
                    <a:pt x="1241" y="737"/>
                    <a:pt x="1626" y="922"/>
                    <a:pt x="2014" y="922"/>
                  </a:cubicBezTo>
                  <a:cubicBezTo>
                    <a:pt x="2402" y="922"/>
                    <a:pt x="2788" y="737"/>
                    <a:pt x="3020" y="637"/>
                  </a:cubicBezTo>
                  <a:cubicBezTo>
                    <a:pt x="3252" y="537"/>
                    <a:pt x="3637" y="352"/>
                    <a:pt x="4025" y="351"/>
                  </a:cubicBezTo>
                  <a:cubicBezTo>
                    <a:pt x="4413" y="351"/>
                    <a:pt x="4799" y="537"/>
                    <a:pt x="5031" y="637"/>
                  </a:cubicBezTo>
                  <a:cubicBezTo>
                    <a:pt x="5263" y="737"/>
                    <a:pt x="5648" y="922"/>
                    <a:pt x="6036" y="922"/>
                  </a:cubicBezTo>
                  <a:cubicBezTo>
                    <a:pt x="6425" y="922"/>
                    <a:pt x="6810" y="737"/>
                    <a:pt x="7042" y="637"/>
                  </a:cubicBezTo>
                  <a:cubicBezTo>
                    <a:pt x="7273" y="537"/>
                    <a:pt x="7659" y="351"/>
                    <a:pt x="8047" y="351"/>
                  </a:cubicBezTo>
                  <a:cubicBezTo>
                    <a:pt x="8048" y="206"/>
                    <a:pt x="8049" y="81"/>
                    <a:pt x="8050" y="0"/>
                  </a:cubicBezTo>
                  <a:cubicBezTo>
                    <a:pt x="0" y="0"/>
                    <a:pt x="0" y="0"/>
                    <a:pt x="0" y="0"/>
                  </a:cubicBezTo>
                  <a:lnTo>
                    <a:pt x="3" y="3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6" name="Freeform 16">
              <a:extLst>
                <a:ext uri="{FF2B5EF4-FFF2-40B4-BE49-F238E27FC236}">
                  <a16:creationId xmlns:a16="http://schemas.microsoft.com/office/drawing/2014/main" id="{C6186B9D-CA52-4333-BD37-C7AB2E8ABD74}"/>
                </a:ext>
              </a:extLst>
            </p:cNvPr>
            <p:cNvSpPr>
              <a:spLocks/>
            </p:cNvSpPr>
            <p:nvPr/>
          </p:nvSpPr>
          <p:spPr bwMode="auto">
            <a:xfrm>
              <a:off x="1827" y="1859"/>
              <a:ext cx="825" cy="365"/>
            </a:xfrm>
            <a:custGeom>
              <a:avLst/>
              <a:gdLst>
                <a:gd name="T0" fmla="*/ 3318 w 3318"/>
                <a:gd name="T1" fmla="*/ 1466 h 1466"/>
                <a:gd name="T2" fmla="*/ 3314 w 3318"/>
                <a:gd name="T3" fmla="*/ 1078 h 1466"/>
                <a:gd name="T4" fmla="*/ 3314 w 3318"/>
                <a:gd name="T5" fmla="*/ 1072 h 1466"/>
                <a:gd name="T6" fmla="*/ 729 w 3318"/>
                <a:gd name="T7" fmla="*/ 0 h 1466"/>
                <a:gd name="T8" fmla="*/ 0 w 3318"/>
                <a:gd name="T9" fmla="*/ 555 h 1466"/>
                <a:gd name="T10" fmla="*/ 3318 w 3318"/>
                <a:gd name="T11" fmla="*/ 1466 h 1466"/>
              </a:gdLst>
              <a:ahLst/>
              <a:cxnLst>
                <a:cxn ang="0">
                  <a:pos x="T0" y="T1"/>
                </a:cxn>
                <a:cxn ang="0">
                  <a:pos x="T2" y="T3"/>
                </a:cxn>
                <a:cxn ang="0">
                  <a:pos x="T4" y="T5"/>
                </a:cxn>
                <a:cxn ang="0">
                  <a:pos x="T6" y="T7"/>
                </a:cxn>
                <a:cxn ang="0">
                  <a:pos x="T8" y="T9"/>
                </a:cxn>
                <a:cxn ang="0">
                  <a:pos x="T10" y="T11"/>
                </a:cxn>
              </a:cxnLst>
              <a:rect l="0" t="0" r="r" b="b"/>
              <a:pathLst>
                <a:path w="3318" h="1466">
                  <a:moveTo>
                    <a:pt x="3318" y="1466"/>
                  </a:moveTo>
                  <a:cubicBezTo>
                    <a:pt x="3315" y="1241"/>
                    <a:pt x="3314" y="1078"/>
                    <a:pt x="3314" y="1078"/>
                  </a:cubicBezTo>
                  <a:cubicBezTo>
                    <a:pt x="3314" y="1072"/>
                    <a:pt x="3314" y="1072"/>
                    <a:pt x="3314" y="1072"/>
                  </a:cubicBezTo>
                  <a:cubicBezTo>
                    <a:pt x="729" y="0"/>
                    <a:pt x="729" y="0"/>
                    <a:pt x="729" y="0"/>
                  </a:cubicBezTo>
                  <a:cubicBezTo>
                    <a:pt x="0" y="555"/>
                    <a:pt x="0" y="555"/>
                    <a:pt x="0" y="555"/>
                  </a:cubicBezTo>
                  <a:lnTo>
                    <a:pt x="3318" y="14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7" name="Freeform 17">
              <a:extLst>
                <a:ext uri="{FF2B5EF4-FFF2-40B4-BE49-F238E27FC236}">
                  <a16:creationId xmlns:a16="http://schemas.microsoft.com/office/drawing/2014/main" id="{602A968D-F96F-4629-BC01-2A7A4A0D7CE7}"/>
                </a:ext>
              </a:extLst>
            </p:cNvPr>
            <p:cNvSpPr>
              <a:spLocks/>
            </p:cNvSpPr>
            <p:nvPr/>
          </p:nvSpPr>
          <p:spPr bwMode="auto">
            <a:xfrm>
              <a:off x="1995" y="1591"/>
              <a:ext cx="659" cy="485"/>
            </a:xfrm>
            <a:custGeom>
              <a:avLst/>
              <a:gdLst>
                <a:gd name="T0" fmla="*/ 0 w 659"/>
                <a:gd name="T1" fmla="*/ 0 h 485"/>
                <a:gd name="T2" fmla="*/ 30 w 659"/>
                <a:gd name="T3" fmla="*/ 226 h 485"/>
                <a:gd name="T4" fmla="*/ 657 w 659"/>
                <a:gd name="T5" fmla="*/ 485 h 485"/>
                <a:gd name="T6" fmla="*/ 659 w 659"/>
                <a:gd name="T7" fmla="*/ 375 h 485"/>
                <a:gd name="T8" fmla="*/ 0 w 659"/>
                <a:gd name="T9" fmla="*/ 0 h 485"/>
              </a:gdLst>
              <a:ahLst/>
              <a:cxnLst>
                <a:cxn ang="0">
                  <a:pos x="T0" y="T1"/>
                </a:cxn>
                <a:cxn ang="0">
                  <a:pos x="T2" y="T3"/>
                </a:cxn>
                <a:cxn ang="0">
                  <a:pos x="T4" y="T5"/>
                </a:cxn>
                <a:cxn ang="0">
                  <a:pos x="T6" y="T7"/>
                </a:cxn>
                <a:cxn ang="0">
                  <a:pos x="T8" y="T9"/>
                </a:cxn>
              </a:cxnLst>
              <a:rect l="0" t="0" r="r" b="b"/>
              <a:pathLst>
                <a:path w="659" h="485">
                  <a:moveTo>
                    <a:pt x="0" y="0"/>
                  </a:moveTo>
                  <a:lnTo>
                    <a:pt x="30" y="226"/>
                  </a:lnTo>
                  <a:lnTo>
                    <a:pt x="657" y="485"/>
                  </a:lnTo>
                  <a:lnTo>
                    <a:pt x="659" y="37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8" name="Freeform 18">
              <a:extLst>
                <a:ext uri="{FF2B5EF4-FFF2-40B4-BE49-F238E27FC236}">
                  <a16:creationId xmlns:a16="http://schemas.microsoft.com/office/drawing/2014/main" id="{E705C4BF-AD57-4E22-B759-55FCC20B6F44}"/>
                </a:ext>
              </a:extLst>
            </p:cNvPr>
            <p:cNvSpPr>
              <a:spLocks/>
            </p:cNvSpPr>
            <p:nvPr/>
          </p:nvSpPr>
          <p:spPr bwMode="auto">
            <a:xfrm>
              <a:off x="1450" y="2666"/>
              <a:ext cx="1216" cy="374"/>
            </a:xfrm>
            <a:custGeom>
              <a:avLst/>
              <a:gdLst>
                <a:gd name="T0" fmla="*/ 1328 w 4887"/>
                <a:gd name="T1" fmla="*/ 1503 h 1503"/>
                <a:gd name="T2" fmla="*/ 4887 w 4887"/>
                <a:gd name="T3" fmla="*/ 527 h 1503"/>
                <a:gd name="T4" fmla="*/ 4850 w 4887"/>
                <a:gd name="T5" fmla="*/ 0 h 1503"/>
                <a:gd name="T6" fmla="*/ 0 w 4887"/>
                <a:gd name="T7" fmla="*/ 493 h 1503"/>
                <a:gd name="T8" fmla="*/ 1328 w 4887"/>
                <a:gd name="T9" fmla="*/ 1503 h 1503"/>
              </a:gdLst>
              <a:ahLst/>
              <a:cxnLst>
                <a:cxn ang="0">
                  <a:pos x="T0" y="T1"/>
                </a:cxn>
                <a:cxn ang="0">
                  <a:pos x="T2" y="T3"/>
                </a:cxn>
                <a:cxn ang="0">
                  <a:pos x="T4" y="T5"/>
                </a:cxn>
                <a:cxn ang="0">
                  <a:pos x="T6" y="T7"/>
                </a:cxn>
                <a:cxn ang="0">
                  <a:pos x="T8" y="T9"/>
                </a:cxn>
              </a:cxnLst>
              <a:rect l="0" t="0" r="r" b="b"/>
              <a:pathLst>
                <a:path w="4887" h="1503">
                  <a:moveTo>
                    <a:pt x="1328" y="1503"/>
                  </a:moveTo>
                  <a:cubicBezTo>
                    <a:pt x="4887" y="527"/>
                    <a:pt x="4887" y="527"/>
                    <a:pt x="4887" y="527"/>
                  </a:cubicBezTo>
                  <a:cubicBezTo>
                    <a:pt x="4865" y="350"/>
                    <a:pt x="4853" y="175"/>
                    <a:pt x="4850" y="0"/>
                  </a:cubicBezTo>
                  <a:cubicBezTo>
                    <a:pt x="0" y="493"/>
                    <a:pt x="0" y="493"/>
                    <a:pt x="0" y="493"/>
                  </a:cubicBezTo>
                  <a:lnTo>
                    <a:pt x="1328" y="15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29" name="Freeform 19">
              <a:extLst>
                <a:ext uri="{FF2B5EF4-FFF2-40B4-BE49-F238E27FC236}">
                  <a16:creationId xmlns:a16="http://schemas.microsoft.com/office/drawing/2014/main" id="{6CDDDE41-1D0E-4379-9F3A-94079E73BA68}"/>
                </a:ext>
              </a:extLst>
            </p:cNvPr>
            <p:cNvSpPr>
              <a:spLocks/>
            </p:cNvSpPr>
            <p:nvPr/>
          </p:nvSpPr>
          <p:spPr bwMode="auto">
            <a:xfrm>
              <a:off x="4605" y="3108"/>
              <a:ext cx="287" cy="132"/>
            </a:xfrm>
            <a:custGeom>
              <a:avLst/>
              <a:gdLst>
                <a:gd name="T0" fmla="*/ 0 w 1154"/>
                <a:gd name="T1" fmla="*/ 529 h 529"/>
                <a:gd name="T2" fmla="*/ 1154 w 1154"/>
                <a:gd name="T3" fmla="*/ 529 h 529"/>
                <a:gd name="T4" fmla="*/ 225 w 1154"/>
                <a:gd name="T5" fmla="*/ 0 h 529"/>
                <a:gd name="T6" fmla="*/ 0 w 1154"/>
                <a:gd name="T7" fmla="*/ 529 h 529"/>
              </a:gdLst>
              <a:ahLst/>
              <a:cxnLst>
                <a:cxn ang="0">
                  <a:pos x="T0" y="T1"/>
                </a:cxn>
                <a:cxn ang="0">
                  <a:pos x="T2" y="T3"/>
                </a:cxn>
                <a:cxn ang="0">
                  <a:pos x="T4" y="T5"/>
                </a:cxn>
                <a:cxn ang="0">
                  <a:pos x="T6" y="T7"/>
                </a:cxn>
              </a:cxnLst>
              <a:rect l="0" t="0" r="r" b="b"/>
              <a:pathLst>
                <a:path w="1154" h="529">
                  <a:moveTo>
                    <a:pt x="0" y="529"/>
                  </a:moveTo>
                  <a:cubicBezTo>
                    <a:pt x="1154" y="529"/>
                    <a:pt x="1154" y="529"/>
                    <a:pt x="1154" y="529"/>
                  </a:cubicBezTo>
                  <a:cubicBezTo>
                    <a:pt x="225" y="0"/>
                    <a:pt x="225" y="0"/>
                    <a:pt x="225" y="0"/>
                  </a:cubicBezTo>
                  <a:cubicBezTo>
                    <a:pt x="159" y="179"/>
                    <a:pt x="84" y="355"/>
                    <a:pt x="0" y="5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0" name="Freeform 20">
              <a:extLst>
                <a:ext uri="{FF2B5EF4-FFF2-40B4-BE49-F238E27FC236}">
                  <a16:creationId xmlns:a16="http://schemas.microsoft.com/office/drawing/2014/main" id="{052BD4C4-6015-4644-B4A3-BF84C363B3B9}"/>
                </a:ext>
              </a:extLst>
            </p:cNvPr>
            <p:cNvSpPr>
              <a:spLocks/>
            </p:cNvSpPr>
            <p:nvPr/>
          </p:nvSpPr>
          <p:spPr bwMode="auto">
            <a:xfrm>
              <a:off x="1931" y="1122"/>
              <a:ext cx="728" cy="792"/>
            </a:xfrm>
            <a:custGeom>
              <a:avLst/>
              <a:gdLst>
                <a:gd name="T0" fmla="*/ 728 w 728"/>
                <a:gd name="T1" fmla="*/ 593 h 792"/>
                <a:gd name="T2" fmla="*/ 0 w 728"/>
                <a:gd name="T3" fmla="*/ 0 h 792"/>
                <a:gd name="T4" fmla="*/ 56 w 728"/>
                <a:gd name="T5" fmla="*/ 412 h 792"/>
                <a:gd name="T6" fmla="*/ 724 w 728"/>
                <a:gd name="T7" fmla="*/ 792 h 792"/>
                <a:gd name="T8" fmla="*/ 728 w 728"/>
                <a:gd name="T9" fmla="*/ 593 h 792"/>
              </a:gdLst>
              <a:ahLst/>
              <a:cxnLst>
                <a:cxn ang="0">
                  <a:pos x="T0" y="T1"/>
                </a:cxn>
                <a:cxn ang="0">
                  <a:pos x="T2" y="T3"/>
                </a:cxn>
                <a:cxn ang="0">
                  <a:pos x="T4" y="T5"/>
                </a:cxn>
                <a:cxn ang="0">
                  <a:pos x="T6" y="T7"/>
                </a:cxn>
                <a:cxn ang="0">
                  <a:pos x="T8" y="T9"/>
                </a:cxn>
              </a:cxnLst>
              <a:rect l="0" t="0" r="r" b="b"/>
              <a:pathLst>
                <a:path w="728" h="792">
                  <a:moveTo>
                    <a:pt x="728" y="593"/>
                  </a:moveTo>
                  <a:lnTo>
                    <a:pt x="0" y="0"/>
                  </a:lnTo>
                  <a:lnTo>
                    <a:pt x="56" y="412"/>
                  </a:lnTo>
                  <a:lnTo>
                    <a:pt x="724" y="792"/>
                  </a:lnTo>
                  <a:lnTo>
                    <a:pt x="728" y="5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1" name="Freeform 21">
              <a:extLst>
                <a:ext uri="{FF2B5EF4-FFF2-40B4-BE49-F238E27FC236}">
                  <a16:creationId xmlns:a16="http://schemas.microsoft.com/office/drawing/2014/main" id="{77339760-EB20-4215-8C8F-51B034626CE3}"/>
                </a:ext>
              </a:extLst>
            </p:cNvPr>
            <p:cNvSpPr>
              <a:spLocks/>
            </p:cNvSpPr>
            <p:nvPr/>
          </p:nvSpPr>
          <p:spPr bwMode="auto">
            <a:xfrm>
              <a:off x="4750" y="1824"/>
              <a:ext cx="250" cy="252"/>
            </a:xfrm>
            <a:custGeom>
              <a:avLst/>
              <a:gdLst>
                <a:gd name="T0" fmla="*/ 250 w 250"/>
                <a:gd name="T1" fmla="*/ 149 h 252"/>
                <a:gd name="T2" fmla="*/ 250 w 250"/>
                <a:gd name="T3" fmla="*/ 0 h 252"/>
                <a:gd name="T4" fmla="*/ 0 w 250"/>
                <a:gd name="T5" fmla="*/ 142 h 252"/>
                <a:gd name="T6" fmla="*/ 2 w 250"/>
                <a:gd name="T7" fmla="*/ 252 h 252"/>
                <a:gd name="T8" fmla="*/ 250 w 250"/>
                <a:gd name="T9" fmla="*/ 149 h 252"/>
              </a:gdLst>
              <a:ahLst/>
              <a:cxnLst>
                <a:cxn ang="0">
                  <a:pos x="T0" y="T1"/>
                </a:cxn>
                <a:cxn ang="0">
                  <a:pos x="T2" y="T3"/>
                </a:cxn>
                <a:cxn ang="0">
                  <a:pos x="T4" y="T5"/>
                </a:cxn>
                <a:cxn ang="0">
                  <a:pos x="T6" y="T7"/>
                </a:cxn>
                <a:cxn ang="0">
                  <a:pos x="T8" y="T9"/>
                </a:cxn>
              </a:cxnLst>
              <a:rect l="0" t="0" r="r" b="b"/>
              <a:pathLst>
                <a:path w="250" h="252">
                  <a:moveTo>
                    <a:pt x="250" y="149"/>
                  </a:moveTo>
                  <a:lnTo>
                    <a:pt x="250" y="0"/>
                  </a:lnTo>
                  <a:lnTo>
                    <a:pt x="0" y="142"/>
                  </a:lnTo>
                  <a:lnTo>
                    <a:pt x="2" y="252"/>
                  </a:lnTo>
                  <a:lnTo>
                    <a:pt x="250"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2" name="Freeform 22">
              <a:extLst>
                <a:ext uri="{FF2B5EF4-FFF2-40B4-BE49-F238E27FC236}">
                  <a16:creationId xmlns:a16="http://schemas.microsoft.com/office/drawing/2014/main" id="{AF5697FF-86DD-455A-B521-A472D273D8FB}"/>
                </a:ext>
              </a:extLst>
            </p:cNvPr>
            <p:cNvSpPr>
              <a:spLocks/>
            </p:cNvSpPr>
            <p:nvPr/>
          </p:nvSpPr>
          <p:spPr bwMode="auto">
            <a:xfrm>
              <a:off x="1827" y="2843"/>
              <a:ext cx="863" cy="370"/>
            </a:xfrm>
            <a:custGeom>
              <a:avLst/>
              <a:gdLst>
                <a:gd name="T0" fmla="*/ 3469 w 3469"/>
                <a:gd name="T1" fmla="*/ 354 h 1489"/>
                <a:gd name="T2" fmla="*/ 3400 w 3469"/>
                <a:gd name="T3" fmla="*/ 0 h 1489"/>
                <a:gd name="T4" fmla="*/ 0 w 3469"/>
                <a:gd name="T5" fmla="*/ 934 h 1489"/>
                <a:gd name="T6" fmla="*/ 729 w 3469"/>
                <a:gd name="T7" fmla="*/ 1489 h 1489"/>
                <a:gd name="T8" fmla="*/ 3469 w 3469"/>
                <a:gd name="T9" fmla="*/ 354 h 1489"/>
              </a:gdLst>
              <a:ahLst/>
              <a:cxnLst>
                <a:cxn ang="0">
                  <a:pos x="T0" y="T1"/>
                </a:cxn>
                <a:cxn ang="0">
                  <a:pos x="T2" y="T3"/>
                </a:cxn>
                <a:cxn ang="0">
                  <a:pos x="T4" y="T5"/>
                </a:cxn>
                <a:cxn ang="0">
                  <a:pos x="T6" y="T7"/>
                </a:cxn>
                <a:cxn ang="0">
                  <a:pos x="T8" y="T9"/>
                </a:cxn>
              </a:cxnLst>
              <a:rect l="0" t="0" r="r" b="b"/>
              <a:pathLst>
                <a:path w="3469" h="1489">
                  <a:moveTo>
                    <a:pt x="3469" y="354"/>
                  </a:moveTo>
                  <a:cubicBezTo>
                    <a:pt x="3442" y="236"/>
                    <a:pt x="3419" y="118"/>
                    <a:pt x="3400" y="0"/>
                  </a:cubicBezTo>
                  <a:cubicBezTo>
                    <a:pt x="0" y="934"/>
                    <a:pt x="0" y="934"/>
                    <a:pt x="0" y="934"/>
                  </a:cubicBezTo>
                  <a:cubicBezTo>
                    <a:pt x="729" y="1489"/>
                    <a:pt x="729" y="1489"/>
                    <a:pt x="729" y="1489"/>
                  </a:cubicBezTo>
                  <a:lnTo>
                    <a:pt x="3469" y="3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3" name="Freeform 23">
              <a:extLst>
                <a:ext uri="{FF2B5EF4-FFF2-40B4-BE49-F238E27FC236}">
                  <a16:creationId xmlns:a16="http://schemas.microsoft.com/office/drawing/2014/main" id="{7F43B859-D6F9-47F3-B2D3-27B6D0E9B383}"/>
                </a:ext>
              </a:extLst>
            </p:cNvPr>
            <p:cNvSpPr>
              <a:spLocks/>
            </p:cNvSpPr>
            <p:nvPr/>
          </p:nvSpPr>
          <p:spPr bwMode="auto">
            <a:xfrm>
              <a:off x="2705" y="2608"/>
              <a:ext cx="1994" cy="484"/>
            </a:xfrm>
            <a:custGeom>
              <a:avLst/>
              <a:gdLst>
                <a:gd name="T0" fmla="*/ 1996 w 8014"/>
                <a:gd name="T1" fmla="*/ 1944 h 1944"/>
                <a:gd name="T2" fmla="*/ 3002 w 8014"/>
                <a:gd name="T3" fmla="*/ 1658 h 1944"/>
                <a:gd name="T4" fmla="*/ 4007 w 8014"/>
                <a:gd name="T5" fmla="*/ 1373 h 1944"/>
                <a:gd name="T6" fmla="*/ 5013 w 8014"/>
                <a:gd name="T7" fmla="*/ 1658 h 1944"/>
                <a:gd name="T8" fmla="*/ 6018 w 8014"/>
                <a:gd name="T9" fmla="*/ 1944 h 1944"/>
                <a:gd name="T10" fmla="*/ 7024 w 8014"/>
                <a:gd name="T11" fmla="*/ 1658 h 1944"/>
                <a:gd name="T12" fmla="*/ 7850 w 8014"/>
                <a:gd name="T13" fmla="*/ 1385 h 1944"/>
                <a:gd name="T14" fmla="*/ 8011 w 8014"/>
                <a:gd name="T15" fmla="*/ 199 h 1944"/>
                <a:gd name="T16" fmla="*/ 8014 w 8014"/>
                <a:gd name="T17" fmla="*/ 1 h 1944"/>
                <a:gd name="T18" fmla="*/ 7024 w 8014"/>
                <a:gd name="T19" fmla="*/ 286 h 1944"/>
                <a:gd name="T20" fmla="*/ 6018 w 8014"/>
                <a:gd name="T21" fmla="*/ 572 h 1944"/>
                <a:gd name="T22" fmla="*/ 5013 w 8014"/>
                <a:gd name="T23" fmla="*/ 286 h 1944"/>
                <a:gd name="T24" fmla="*/ 4007 w 8014"/>
                <a:gd name="T25" fmla="*/ 1 h 1944"/>
                <a:gd name="T26" fmla="*/ 3002 w 8014"/>
                <a:gd name="T27" fmla="*/ 286 h 1944"/>
                <a:gd name="T28" fmla="*/ 1996 w 8014"/>
                <a:gd name="T29" fmla="*/ 572 h 1944"/>
                <a:gd name="T30" fmla="*/ 991 w 8014"/>
                <a:gd name="T31" fmla="*/ 286 h 1944"/>
                <a:gd name="T32" fmla="*/ 0 w 8014"/>
                <a:gd name="T33" fmla="*/ 1 h 1944"/>
                <a:gd name="T34" fmla="*/ 2 w 8014"/>
                <a:gd name="T35" fmla="*/ 199 h 1944"/>
                <a:gd name="T36" fmla="*/ 164 w 8014"/>
                <a:gd name="T37" fmla="*/ 1385 h 1944"/>
                <a:gd name="T38" fmla="*/ 991 w 8014"/>
                <a:gd name="T39" fmla="*/ 1658 h 1944"/>
                <a:gd name="T40" fmla="*/ 1996 w 8014"/>
                <a:gd name="T41" fmla="*/ 1944 h 1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14" h="1944">
                  <a:moveTo>
                    <a:pt x="1996" y="1944"/>
                  </a:moveTo>
                  <a:cubicBezTo>
                    <a:pt x="2384" y="1943"/>
                    <a:pt x="2770" y="1758"/>
                    <a:pt x="3002" y="1658"/>
                  </a:cubicBezTo>
                  <a:cubicBezTo>
                    <a:pt x="3234" y="1558"/>
                    <a:pt x="3619" y="1373"/>
                    <a:pt x="4007" y="1373"/>
                  </a:cubicBezTo>
                  <a:cubicBezTo>
                    <a:pt x="4395" y="1372"/>
                    <a:pt x="4781" y="1558"/>
                    <a:pt x="5013" y="1658"/>
                  </a:cubicBezTo>
                  <a:cubicBezTo>
                    <a:pt x="5245" y="1758"/>
                    <a:pt x="5630" y="1943"/>
                    <a:pt x="6018" y="1944"/>
                  </a:cubicBezTo>
                  <a:cubicBezTo>
                    <a:pt x="6407" y="1944"/>
                    <a:pt x="6792" y="1758"/>
                    <a:pt x="7024" y="1658"/>
                  </a:cubicBezTo>
                  <a:cubicBezTo>
                    <a:pt x="7220" y="1574"/>
                    <a:pt x="7526" y="1428"/>
                    <a:pt x="7850" y="1385"/>
                  </a:cubicBezTo>
                  <a:cubicBezTo>
                    <a:pt x="7951" y="989"/>
                    <a:pt x="8007" y="590"/>
                    <a:pt x="8011" y="199"/>
                  </a:cubicBezTo>
                  <a:cubicBezTo>
                    <a:pt x="8014" y="1"/>
                    <a:pt x="8014" y="1"/>
                    <a:pt x="8014" y="1"/>
                  </a:cubicBezTo>
                  <a:cubicBezTo>
                    <a:pt x="7631" y="6"/>
                    <a:pt x="7252" y="187"/>
                    <a:pt x="7024" y="286"/>
                  </a:cubicBezTo>
                  <a:cubicBezTo>
                    <a:pt x="6792" y="386"/>
                    <a:pt x="6407" y="572"/>
                    <a:pt x="6018" y="572"/>
                  </a:cubicBezTo>
                  <a:cubicBezTo>
                    <a:pt x="5630" y="571"/>
                    <a:pt x="5245" y="386"/>
                    <a:pt x="5013" y="286"/>
                  </a:cubicBezTo>
                  <a:cubicBezTo>
                    <a:pt x="4781" y="186"/>
                    <a:pt x="4395" y="0"/>
                    <a:pt x="4007" y="1"/>
                  </a:cubicBezTo>
                  <a:cubicBezTo>
                    <a:pt x="3619" y="1"/>
                    <a:pt x="3234" y="186"/>
                    <a:pt x="3002" y="286"/>
                  </a:cubicBezTo>
                  <a:cubicBezTo>
                    <a:pt x="2770" y="386"/>
                    <a:pt x="2384" y="571"/>
                    <a:pt x="1996" y="572"/>
                  </a:cubicBezTo>
                  <a:cubicBezTo>
                    <a:pt x="1608" y="572"/>
                    <a:pt x="1223" y="386"/>
                    <a:pt x="991" y="286"/>
                  </a:cubicBezTo>
                  <a:cubicBezTo>
                    <a:pt x="762" y="187"/>
                    <a:pt x="383" y="5"/>
                    <a:pt x="0" y="1"/>
                  </a:cubicBezTo>
                  <a:cubicBezTo>
                    <a:pt x="2" y="199"/>
                    <a:pt x="2" y="199"/>
                    <a:pt x="2" y="199"/>
                  </a:cubicBezTo>
                  <a:cubicBezTo>
                    <a:pt x="7" y="590"/>
                    <a:pt x="62" y="989"/>
                    <a:pt x="164" y="1385"/>
                  </a:cubicBezTo>
                  <a:cubicBezTo>
                    <a:pt x="488" y="1427"/>
                    <a:pt x="795" y="1573"/>
                    <a:pt x="991" y="1658"/>
                  </a:cubicBezTo>
                  <a:cubicBezTo>
                    <a:pt x="1223" y="1758"/>
                    <a:pt x="1608" y="1944"/>
                    <a:pt x="1996" y="19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4" name="Freeform 24">
              <a:extLst>
                <a:ext uri="{FF2B5EF4-FFF2-40B4-BE49-F238E27FC236}">
                  <a16:creationId xmlns:a16="http://schemas.microsoft.com/office/drawing/2014/main" id="{C85A3E6C-9D2A-4004-B80F-DE87EFCF8D42}"/>
                </a:ext>
              </a:extLst>
            </p:cNvPr>
            <p:cNvSpPr>
              <a:spLocks/>
            </p:cNvSpPr>
            <p:nvPr/>
          </p:nvSpPr>
          <p:spPr bwMode="auto">
            <a:xfrm>
              <a:off x="4750" y="2203"/>
              <a:ext cx="250" cy="203"/>
            </a:xfrm>
            <a:custGeom>
              <a:avLst/>
              <a:gdLst>
                <a:gd name="T0" fmla="*/ 250 w 250"/>
                <a:gd name="T1" fmla="*/ 0 h 203"/>
                <a:gd name="T2" fmla="*/ 1 w 250"/>
                <a:gd name="T3" fmla="*/ 69 h 203"/>
                <a:gd name="T4" fmla="*/ 0 w 250"/>
                <a:gd name="T5" fmla="*/ 203 h 203"/>
                <a:gd name="T6" fmla="*/ 250 w 250"/>
                <a:gd name="T7" fmla="*/ 178 h 203"/>
                <a:gd name="T8" fmla="*/ 250 w 250"/>
                <a:gd name="T9" fmla="*/ 0 h 203"/>
              </a:gdLst>
              <a:ahLst/>
              <a:cxnLst>
                <a:cxn ang="0">
                  <a:pos x="T0" y="T1"/>
                </a:cxn>
                <a:cxn ang="0">
                  <a:pos x="T2" y="T3"/>
                </a:cxn>
                <a:cxn ang="0">
                  <a:pos x="T4" y="T5"/>
                </a:cxn>
                <a:cxn ang="0">
                  <a:pos x="T6" y="T7"/>
                </a:cxn>
                <a:cxn ang="0">
                  <a:pos x="T8" y="T9"/>
                </a:cxn>
              </a:cxnLst>
              <a:rect l="0" t="0" r="r" b="b"/>
              <a:pathLst>
                <a:path w="250" h="203">
                  <a:moveTo>
                    <a:pt x="250" y="0"/>
                  </a:moveTo>
                  <a:lnTo>
                    <a:pt x="1" y="69"/>
                  </a:lnTo>
                  <a:lnTo>
                    <a:pt x="0" y="203"/>
                  </a:lnTo>
                  <a:lnTo>
                    <a:pt x="250" y="178"/>
                  </a:lnTo>
                  <a:lnTo>
                    <a:pt x="2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5" name="Freeform 25">
              <a:extLst>
                <a:ext uri="{FF2B5EF4-FFF2-40B4-BE49-F238E27FC236}">
                  <a16:creationId xmlns:a16="http://schemas.microsoft.com/office/drawing/2014/main" id="{EAF128C2-7B04-4DE2-B8B5-36B3E0F52CC0}"/>
                </a:ext>
              </a:extLst>
            </p:cNvPr>
            <p:cNvSpPr>
              <a:spLocks/>
            </p:cNvSpPr>
            <p:nvPr/>
          </p:nvSpPr>
          <p:spPr bwMode="auto">
            <a:xfrm>
              <a:off x="4746" y="1508"/>
              <a:ext cx="254" cy="406"/>
            </a:xfrm>
            <a:custGeom>
              <a:avLst/>
              <a:gdLst>
                <a:gd name="T0" fmla="*/ 3 w 254"/>
                <a:gd name="T1" fmla="*/ 406 h 406"/>
                <a:gd name="T2" fmla="*/ 254 w 254"/>
                <a:gd name="T3" fmla="*/ 263 h 406"/>
                <a:gd name="T4" fmla="*/ 254 w 254"/>
                <a:gd name="T5" fmla="*/ 0 h 406"/>
                <a:gd name="T6" fmla="*/ 0 w 254"/>
                <a:gd name="T7" fmla="*/ 207 h 406"/>
                <a:gd name="T8" fmla="*/ 3 w 254"/>
                <a:gd name="T9" fmla="*/ 406 h 406"/>
              </a:gdLst>
              <a:ahLst/>
              <a:cxnLst>
                <a:cxn ang="0">
                  <a:pos x="T0" y="T1"/>
                </a:cxn>
                <a:cxn ang="0">
                  <a:pos x="T2" y="T3"/>
                </a:cxn>
                <a:cxn ang="0">
                  <a:pos x="T4" y="T5"/>
                </a:cxn>
                <a:cxn ang="0">
                  <a:pos x="T6" y="T7"/>
                </a:cxn>
                <a:cxn ang="0">
                  <a:pos x="T8" y="T9"/>
                </a:cxn>
              </a:cxnLst>
              <a:rect l="0" t="0" r="r" b="b"/>
              <a:pathLst>
                <a:path w="254" h="406">
                  <a:moveTo>
                    <a:pt x="3" y="406"/>
                  </a:moveTo>
                  <a:lnTo>
                    <a:pt x="254" y="263"/>
                  </a:lnTo>
                  <a:lnTo>
                    <a:pt x="254" y="0"/>
                  </a:lnTo>
                  <a:lnTo>
                    <a:pt x="0" y="207"/>
                  </a:lnTo>
                  <a:lnTo>
                    <a:pt x="3" y="4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6" name="Freeform 26">
              <a:extLst>
                <a:ext uri="{FF2B5EF4-FFF2-40B4-BE49-F238E27FC236}">
                  <a16:creationId xmlns:a16="http://schemas.microsoft.com/office/drawing/2014/main" id="{489C3AF1-94B0-4D8E-8377-2336D2BEBCCB}"/>
                </a:ext>
              </a:extLst>
            </p:cNvPr>
            <p:cNvSpPr>
              <a:spLocks/>
            </p:cNvSpPr>
            <p:nvPr/>
          </p:nvSpPr>
          <p:spPr bwMode="auto">
            <a:xfrm>
              <a:off x="4752" y="2023"/>
              <a:ext cx="248" cy="201"/>
            </a:xfrm>
            <a:custGeom>
              <a:avLst/>
              <a:gdLst>
                <a:gd name="T0" fmla="*/ 1 w 248"/>
                <a:gd name="T1" fmla="*/ 103 h 201"/>
                <a:gd name="T2" fmla="*/ 1 w 248"/>
                <a:gd name="T3" fmla="*/ 104 h 201"/>
                <a:gd name="T4" fmla="*/ 0 w 248"/>
                <a:gd name="T5" fmla="*/ 201 h 201"/>
                <a:gd name="T6" fmla="*/ 248 w 248"/>
                <a:gd name="T7" fmla="*/ 133 h 201"/>
                <a:gd name="T8" fmla="*/ 248 w 248"/>
                <a:gd name="T9" fmla="*/ 0 h 201"/>
                <a:gd name="T10" fmla="*/ 1 w 248"/>
                <a:gd name="T11" fmla="*/ 103 h 201"/>
              </a:gdLst>
              <a:ahLst/>
              <a:cxnLst>
                <a:cxn ang="0">
                  <a:pos x="T0" y="T1"/>
                </a:cxn>
                <a:cxn ang="0">
                  <a:pos x="T2" y="T3"/>
                </a:cxn>
                <a:cxn ang="0">
                  <a:pos x="T4" y="T5"/>
                </a:cxn>
                <a:cxn ang="0">
                  <a:pos x="T6" y="T7"/>
                </a:cxn>
                <a:cxn ang="0">
                  <a:pos x="T8" y="T9"/>
                </a:cxn>
                <a:cxn ang="0">
                  <a:pos x="T10" y="T11"/>
                </a:cxn>
              </a:cxnLst>
              <a:rect l="0" t="0" r="r" b="b"/>
              <a:pathLst>
                <a:path w="248" h="201">
                  <a:moveTo>
                    <a:pt x="1" y="103"/>
                  </a:moveTo>
                  <a:lnTo>
                    <a:pt x="1" y="104"/>
                  </a:lnTo>
                  <a:lnTo>
                    <a:pt x="0" y="201"/>
                  </a:lnTo>
                  <a:lnTo>
                    <a:pt x="248" y="133"/>
                  </a:lnTo>
                  <a:lnTo>
                    <a:pt x="248" y="0"/>
                  </a:lnTo>
                  <a:lnTo>
                    <a:pt x="1" y="1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7" name="Freeform 27">
              <a:extLst>
                <a:ext uri="{FF2B5EF4-FFF2-40B4-BE49-F238E27FC236}">
                  <a16:creationId xmlns:a16="http://schemas.microsoft.com/office/drawing/2014/main" id="{BBA09474-9696-422F-9C70-2DB91973F4B1}"/>
                </a:ext>
              </a:extLst>
            </p:cNvPr>
            <p:cNvSpPr>
              <a:spLocks/>
            </p:cNvSpPr>
            <p:nvPr/>
          </p:nvSpPr>
          <p:spPr bwMode="auto">
            <a:xfrm>
              <a:off x="4738" y="979"/>
              <a:ext cx="262" cy="678"/>
            </a:xfrm>
            <a:custGeom>
              <a:avLst/>
              <a:gdLst>
                <a:gd name="T0" fmla="*/ 0 w 262"/>
                <a:gd name="T1" fmla="*/ 321 h 678"/>
                <a:gd name="T2" fmla="*/ 0 w 262"/>
                <a:gd name="T3" fmla="*/ 321 h 678"/>
                <a:gd name="T4" fmla="*/ 7 w 262"/>
                <a:gd name="T5" fmla="*/ 678 h 678"/>
                <a:gd name="T6" fmla="*/ 262 w 262"/>
                <a:gd name="T7" fmla="*/ 470 h 678"/>
                <a:gd name="T8" fmla="*/ 262 w 262"/>
                <a:gd name="T9" fmla="*/ 0 h 678"/>
                <a:gd name="T10" fmla="*/ 0 w 262"/>
                <a:gd name="T11" fmla="*/ 321 h 678"/>
              </a:gdLst>
              <a:ahLst/>
              <a:cxnLst>
                <a:cxn ang="0">
                  <a:pos x="T0" y="T1"/>
                </a:cxn>
                <a:cxn ang="0">
                  <a:pos x="T2" y="T3"/>
                </a:cxn>
                <a:cxn ang="0">
                  <a:pos x="T4" y="T5"/>
                </a:cxn>
                <a:cxn ang="0">
                  <a:pos x="T6" y="T7"/>
                </a:cxn>
                <a:cxn ang="0">
                  <a:pos x="T8" y="T9"/>
                </a:cxn>
                <a:cxn ang="0">
                  <a:pos x="T10" y="T11"/>
                </a:cxn>
              </a:cxnLst>
              <a:rect l="0" t="0" r="r" b="b"/>
              <a:pathLst>
                <a:path w="262" h="678">
                  <a:moveTo>
                    <a:pt x="0" y="321"/>
                  </a:moveTo>
                  <a:lnTo>
                    <a:pt x="0" y="321"/>
                  </a:lnTo>
                  <a:lnTo>
                    <a:pt x="7" y="678"/>
                  </a:lnTo>
                  <a:lnTo>
                    <a:pt x="262" y="470"/>
                  </a:lnTo>
                  <a:lnTo>
                    <a:pt x="262" y="0"/>
                  </a:lnTo>
                  <a:lnTo>
                    <a:pt x="0" y="3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8" name="Freeform 28">
              <a:extLst>
                <a:ext uri="{FF2B5EF4-FFF2-40B4-BE49-F238E27FC236}">
                  <a16:creationId xmlns:a16="http://schemas.microsoft.com/office/drawing/2014/main" id="{439CE547-D77E-488B-800A-2782FCE6F93E}"/>
                </a:ext>
              </a:extLst>
            </p:cNvPr>
            <p:cNvSpPr>
              <a:spLocks/>
            </p:cNvSpPr>
            <p:nvPr/>
          </p:nvSpPr>
          <p:spPr bwMode="auto">
            <a:xfrm>
              <a:off x="2512" y="3108"/>
              <a:ext cx="287" cy="132"/>
            </a:xfrm>
            <a:custGeom>
              <a:avLst/>
              <a:gdLst>
                <a:gd name="T0" fmla="*/ 0 w 1154"/>
                <a:gd name="T1" fmla="*/ 529 h 529"/>
                <a:gd name="T2" fmla="*/ 1154 w 1154"/>
                <a:gd name="T3" fmla="*/ 529 h 529"/>
                <a:gd name="T4" fmla="*/ 929 w 1154"/>
                <a:gd name="T5" fmla="*/ 0 h 529"/>
                <a:gd name="T6" fmla="*/ 0 w 1154"/>
                <a:gd name="T7" fmla="*/ 529 h 529"/>
              </a:gdLst>
              <a:ahLst/>
              <a:cxnLst>
                <a:cxn ang="0">
                  <a:pos x="T0" y="T1"/>
                </a:cxn>
                <a:cxn ang="0">
                  <a:pos x="T2" y="T3"/>
                </a:cxn>
                <a:cxn ang="0">
                  <a:pos x="T4" y="T5"/>
                </a:cxn>
                <a:cxn ang="0">
                  <a:pos x="T6" y="T7"/>
                </a:cxn>
              </a:cxnLst>
              <a:rect l="0" t="0" r="r" b="b"/>
              <a:pathLst>
                <a:path w="1154" h="529">
                  <a:moveTo>
                    <a:pt x="0" y="529"/>
                  </a:moveTo>
                  <a:cubicBezTo>
                    <a:pt x="1154" y="529"/>
                    <a:pt x="1154" y="529"/>
                    <a:pt x="1154" y="529"/>
                  </a:cubicBezTo>
                  <a:cubicBezTo>
                    <a:pt x="1070" y="355"/>
                    <a:pt x="995" y="179"/>
                    <a:pt x="929" y="0"/>
                  </a:cubicBezTo>
                  <a:lnTo>
                    <a:pt x="0" y="5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39" name="Freeform 29">
              <a:extLst>
                <a:ext uri="{FF2B5EF4-FFF2-40B4-BE49-F238E27FC236}">
                  <a16:creationId xmlns:a16="http://schemas.microsoft.com/office/drawing/2014/main" id="{46751874-ECB5-445D-9177-543C26264740}"/>
                </a:ext>
              </a:extLst>
            </p:cNvPr>
            <p:cNvSpPr>
              <a:spLocks/>
            </p:cNvSpPr>
            <p:nvPr/>
          </p:nvSpPr>
          <p:spPr bwMode="auto">
            <a:xfrm>
              <a:off x="4432" y="781"/>
              <a:ext cx="568" cy="519"/>
            </a:xfrm>
            <a:custGeom>
              <a:avLst/>
              <a:gdLst>
                <a:gd name="T0" fmla="*/ 272 w 568"/>
                <a:gd name="T1" fmla="*/ 40 h 519"/>
                <a:gd name="T2" fmla="*/ 0 w 568"/>
                <a:gd name="T3" fmla="*/ 519 h 519"/>
                <a:gd name="T4" fmla="*/ 247 w 568"/>
                <a:gd name="T5" fmla="*/ 519 h 519"/>
                <a:gd name="T6" fmla="*/ 568 w 568"/>
                <a:gd name="T7" fmla="*/ 126 h 519"/>
                <a:gd name="T8" fmla="*/ 568 w 568"/>
                <a:gd name="T9" fmla="*/ 0 h 519"/>
                <a:gd name="T10" fmla="*/ 272 w 568"/>
                <a:gd name="T11" fmla="*/ 40 h 519"/>
              </a:gdLst>
              <a:ahLst/>
              <a:cxnLst>
                <a:cxn ang="0">
                  <a:pos x="T0" y="T1"/>
                </a:cxn>
                <a:cxn ang="0">
                  <a:pos x="T2" y="T3"/>
                </a:cxn>
                <a:cxn ang="0">
                  <a:pos x="T4" y="T5"/>
                </a:cxn>
                <a:cxn ang="0">
                  <a:pos x="T6" y="T7"/>
                </a:cxn>
                <a:cxn ang="0">
                  <a:pos x="T8" y="T9"/>
                </a:cxn>
                <a:cxn ang="0">
                  <a:pos x="T10" y="T11"/>
                </a:cxn>
              </a:cxnLst>
              <a:rect l="0" t="0" r="r" b="b"/>
              <a:pathLst>
                <a:path w="568" h="519">
                  <a:moveTo>
                    <a:pt x="272" y="40"/>
                  </a:moveTo>
                  <a:lnTo>
                    <a:pt x="0" y="519"/>
                  </a:lnTo>
                  <a:lnTo>
                    <a:pt x="247" y="519"/>
                  </a:lnTo>
                  <a:lnTo>
                    <a:pt x="568" y="126"/>
                  </a:lnTo>
                  <a:lnTo>
                    <a:pt x="568" y="0"/>
                  </a:lnTo>
                  <a:lnTo>
                    <a:pt x="272"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0" name="Freeform 30">
              <a:extLst>
                <a:ext uri="{FF2B5EF4-FFF2-40B4-BE49-F238E27FC236}">
                  <a16:creationId xmlns:a16="http://schemas.microsoft.com/office/drawing/2014/main" id="{0C2100BB-D409-4C3F-BCEC-B8725466DD38}"/>
                </a:ext>
              </a:extLst>
            </p:cNvPr>
            <p:cNvSpPr>
              <a:spLocks/>
            </p:cNvSpPr>
            <p:nvPr/>
          </p:nvSpPr>
          <p:spPr bwMode="auto">
            <a:xfrm>
              <a:off x="4748" y="2426"/>
              <a:ext cx="252" cy="220"/>
            </a:xfrm>
            <a:custGeom>
              <a:avLst/>
              <a:gdLst>
                <a:gd name="T0" fmla="*/ 2 w 252"/>
                <a:gd name="T1" fmla="*/ 26 h 220"/>
                <a:gd name="T2" fmla="*/ 1 w 252"/>
                <a:gd name="T3" fmla="*/ 140 h 220"/>
                <a:gd name="T4" fmla="*/ 0 w 252"/>
                <a:gd name="T5" fmla="*/ 194 h 220"/>
                <a:gd name="T6" fmla="*/ 252 w 252"/>
                <a:gd name="T7" fmla="*/ 220 h 220"/>
                <a:gd name="T8" fmla="*/ 252 w 252"/>
                <a:gd name="T9" fmla="*/ 0 h 220"/>
                <a:gd name="T10" fmla="*/ 2 w 252"/>
                <a:gd name="T11" fmla="*/ 26 h 220"/>
              </a:gdLst>
              <a:ahLst/>
              <a:cxnLst>
                <a:cxn ang="0">
                  <a:pos x="T0" y="T1"/>
                </a:cxn>
                <a:cxn ang="0">
                  <a:pos x="T2" y="T3"/>
                </a:cxn>
                <a:cxn ang="0">
                  <a:pos x="T4" y="T5"/>
                </a:cxn>
                <a:cxn ang="0">
                  <a:pos x="T6" y="T7"/>
                </a:cxn>
                <a:cxn ang="0">
                  <a:pos x="T8" y="T9"/>
                </a:cxn>
                <a:cxn ang="0">
                  <a:pos x="T10" y="T11"/>
                </a:cxn>
              </a:cxnLst>
              <a:rect l="0" t="0" r="r" b="b"/>
              <a:pathLst>
                <a:path w="252" h="220">
                  <a:moveTo>
                    <a:pt x="2" y="26"/>
                  </a:moveTo>
                  <a:lnTo>
                    <a:pt x="1" y="140"/>
                  </a:lnTo>
                  <a:lnTo>
                    <a:pt x="0" y="194"/>
                  </a:lnTo>
                  <a:lnTo>
                    <a:pt x="252" y="220"/>
                  </a:lnTo>
                  <a:lnTo>
                    <a:pt x="252" y="0"/>
                  </a:lnTo>
                  <a:lnTo>
                    <a:pt x="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1" name="Freeform 31">
              <a:extLst>
                <a:ext uri="{FF2B5EF4-FFF2-40B4-BE49-F238E27FC236}">
                  <a16:creationId xmlns:a16="http://schemas.microsoft.com/office/drawing/2014/main" id="{F759EA02-B84F-422B-AC76-E5C17BE5451E}"/>
                </a:ext>
              </a:extLst>
            </p:cNvPr>
            <p:cNvSpPr>
              <a:spLocks/>
            </p:cNvSpPr>
            <p:nvPr/>
          </p:nvSpPr>
          <p:spPr bwMode="auto">
            <a:xfrm>
              <a:off x="3025" y="661"/>
              <a:ext cx="314" cy="639"/>
            </a:xfrm>
            <a:custGeom>
              <a:avLst/>
              <a:gdLst>
                <a:gd name="T0" fmla="*/ 0 w 314"/>
                <a:gd name="T1" fmla="*/ 181 h 639"/>
                <a:gd name="T2" fmla="*/ 190 w 314"/>
                <a:gd name="T3" fmla="*/ 639 h 639"/>
                <a:gd name="T4" fmla="*/ 314 w 314"/>
                <a:gd name="T5" fmla="*/ 639 h 639"/>
                <a:gd name="T6" fmla="*/ 138 w 314"/>
                <a:gd name="T7" fmla="*/ 0 h 639"/>
                <a:gd name="T8" fmla="*/ 0 w 314"/>
                <a:gd name="T9" fmla="*/ 181 h 639"/>
              </a:gdLst>
              <a:ahLst/>
              <a:cxnLst>
                <a:cxn ang="0">
                  <a:pos x="T0" y="T1"/>
                </a:cxn>
                <a:cxn ang="0">
                  <a:pos x="T2" y="T3"/>
                </a:cxn>
                <a:cxn ang="0">
                  <a:pos x="T4" y="T5"/>
                </a:cxn>
                <a:cxn ang="0">
                  <a:pos x="T6" y="T7"/>
                </a:cxn>
                <a:cxn ang="0">
                  <a:pos x="T8" y="T9"/>
                </a:cxn>
              </a:cxnLst>
              <a:rect l="0" t="0" r="r" b="b"/>
              <a:pathLst>
                <a:path w="314" h="639">
                  <a:moveTo>
                    <a:pt x="0" y="181"/>
                  </a:moveTo>
                  <a:lnTo>
                    <a:pt x="190" y="639"/>
                  </a:lnTo>
                  <a:lnTo>
                    <a:pt x="314" y="639"/>
                  </a:lnTo>
                  <a:lnTo>
                    <a:pt x="138" y="0"/>
                  </a:lnTo>
                  <a:lnTo>
                    <a:pt x="0"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2" name="Freeform 32">
              <a:extLst>
                <a:ext uri="{FF2B5EF4-FFF2-40B4-BE49-F238E27FC236}">
                  <a16:creationId xmlns:a16="http://schemas.microsoft.com/office/drawing/2014/main" id="{2E9A64EE-287D-42D0-A32E-304E960AB422}"/>
                </a:ext>
              </a:extLst>
            </p:cNvPr>
            <p:cNvSpPr>
              <a:spLocks/>
            </p:cNvSpPr>
            <p:nvPr/>
          </p:nvSpPr>
          <p:spPr bwMode="auto">
            <a:xfrm>
              <a:off x="3198" y="284"/>
              <a:ext cx="355" cy="1016"/>
            </a:xfrm>
            <a:custGeom>
              <a:avLst/>
              <a:gdLst>
                <a:gd name="T0" fmla="*/ 0 w 355"/>
                <a:gd name="T1" fmla="*/ 330 h 1016"/>
                <a:gd name="T2" fmla="*/ 188 w 355"/>
                <a:gd name="T3" fmla="*/ 1016 h 1016"/>
                <a:gd name="T4" fmla="*/ 355 w 355"/>
                <a:gd name="T5" fmla="*/ 1016 h 1016"/>
                <a:gd name="T6" fmla="*/ 252 w 355"/>
                <a:gd name="T7" fmla="*/ 0 h 1016"/>
                <a:gd name="T8" fmla="*/ 0 w 355"/>
                <a:gd name="T9" fmla="*/ 330 h 1016"/>
              </a:gdLst>
              <a:ahLst/>
              <a:cxnLst>
                <a:cxn ang="0">
                  <a:pos x="T0" y="T1"/>
                </a:cxn>
                <a:cxn ang="0">
                  <a:pos x="T2" y="T3"/>
                </a:cxn>
                <a:cxn ang="0">
                  <a:pos x="T4" y="T5"/>
                </a:cxn>
                <a:cxn ang="0">
                  <a:pos x="T6" y="T7"/>
                </a:cxn>
                <a:cxn ang="0">
                  <a:pos x="T8" y="T9"/>
                </a:cxn>
              </a:cxnLst>
              <a:rect l="0" t="0" r="r" b="b"/>
              <a:pathLst>
                <a:path w="355" h="1016">
                  <a:moveTo>
                    <a:pt x="0" y="330"/>
                  </a:moveTo>
                  <a:lnTo>
                    <a:pt x="188" y="1016"/>
                  </a:lnTo>
                  <a:lnTo>
                    <a:pt x="355" y="1016"/>
                  </a:lnTo>
                  <a:lnTo>
                    <a:pt x="252" y="0"/>
                  </a:lnTo>
                  <a:lnTo>
                    <a:pt x="0" y="3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3" name="Rectangle 33">
              <a:extLst>
                <a:ext uri="{FF2B5EF4-FFF2-40B4-BE49-F238E27FC236}">
                  <a16:creationId xmlns:a16="http://schemas.microsoft.com/office/drawing/2014/main" id="{04E9907A-7965-4E29-9521-FAD808A54F3D}"/>
                </a:ext>
              </a:extLst>
            </p:cNvPr>
            <p:cNvSpPr>
              <a:spLocks noChangeArrowheads="1"/>
            </p:cNvSpPr>
            <p:nvPr/>
          </p:nvSpPr>
          <p:spPr bwMode="auto">
            <a:xfrm>
              <a:off x="2919" y="1904"/>
              <a:ext cx="391" cy="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4" name="Freeform 34">
              <a:extLst>
                <a:ext uri="{FF2B5EF4-FFF2-40B4-BE49-F238E27FC236}">
                  <a16:creationId xmlns:a16="http://schemas.microsoft.com/office/drawing/2014/main" id="{CC010833-DDE7-4432-93D6-B1E2A255D7F1}"/>
                </a:ext>
              </a:extLst>
            </p:cNvPr>
            <p:cNvSpPr>
              <a:spLocks/>
            </p:cNvSpPr>
            <p:nvPr/>
          </p:nvSpPr>
          <p:spPr bwMode="auto">
            <a:xfrm>
              <a:off x="2861" y="1562"/>
              <a:ext cx="506" cy="314"/>
            </a:xfrm>
            <a:custGeom>
              <a:avLst/>
              <a:gdLst>
                <a:gd name="T0" fmla="*/ 2034 w 2034"/>
                <a:gd name="T1" fmla="*/ 496 h 1260"/>
                <a:gd name="T2" fmla="*/ 1943 w 2034"/>
                <a:gd name="T3" fmla="*/ 405 h 1260"/>
                <a:gd name="T4" fmla="*/ 1877 w 2034"/>
                <a:gd name="T5" fmla="*/ 433 h 1260"/>
                <a:gd name="T6" fmla="*/ 1594 w 2034"/>
                <a:gd name="T7" fmla="*/ 566 h 1260"/>
                <a:gd name="T8" fmla="*/ 1151 w 2034"/>
                <a:gd name="T9" fmla="*/ 185 h 1260"/>
                <a:gd name="T10" fmla="*/ 1131 w 2034"/>
                <a:gd name="T11" fmla="*/ 92 h 1260"/>
                <a:gd name="T12" fmla="*/ 1017 w 2034"/>
                <a:gd name="T13" fmla="*/ 0 h 1260"/>
                <a:gd name="T14" fmla="*/ 903 w 2034"/>
                <a:gd name="T15" fmla="*/ 92 h 1260"/>
                <a:gd name="T16" fmla="*/ 883 w 2034"/>
                <a:gd name="T17" fmla="*/ 185 h 1260"/>
                <a:gd name="T18" fmla="*/ 440 w 2034"/>
                <a:gd name="T19" fmla="*/ 566 h 1260"/>
                <a:gd name="T20" fmla="*/ 157 w 2034"/>
                <a:gd name="T21" fmla="*/ 433 h 1260"/>
                <a:gd name="T22" fmla="*/ 91 w 2034"/>
                <a:gd name="T23" fmla="*/ 405 h 1260"/>
                <a:gd name="T24" fmla="*/ 0 w 2034"/>
                <a:gd name="T25" fmla="*/ 496 h 1260"/>
                <a:gd name="T26" fmla="*/ 20 w 2034"/>
                <a:gd name="T27" fmla="*/ 552 h 1260"/>
                <a:gd name="T28" fmla="*/ 230 w 2034"/>
                <a:gd name="T29" fmla="*/ 1133 h 1260"/>
                <a:gd name="T30" fmla="*/ 230 w 2034"/>
                <a:gd name="T31" fmla="*/ 1260 h 1260"/>
                <a:gd name="T32" fmla="*/ 1804 w 2034"/>
                <a:gd name="T33" fmla="*/ 1260 h 1260"/>
                <a:gd name="T34" fmla="*/ 1804 w 2034"/>
                <a:gd name="T35" fmla="*/ 1133 h 1260"/>
                <a:gd name="T36" fmla="*/ 2015 w 2034"/>
                <a:gd name="T37" fmla="*/ 552 h 1260"/>
                <a:gd name="T38" fmla="*/ 2034 w 2034"/>
                <a:gd name="T39" fmla="*/ 496 h 1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34" h="1260">
                  <a:moveTo>
                    <a:pt x="2034" y="496"/>
                  </a:moveTo>
                  <a:cubicBezTo>
                    <a:pt x="2034" y="446"/>
                    <a:pt x="1993" y="405"/>
                    <a:pt x="1943" y="405"/>
                  </a:cubicBezTo>
                  <a:cubicBezTo>
                    <a:pt x="1917" y="405"/>
                    <a:pt x="1893" y="416"/>
                    <a:pt x="1877" y="433"/>
                  </a:cubicBezTo>
                  <a:cubicBezTo>
                    <a:pt x="1804" y="509"/>
                    <a:pt x="1707" y="566"/>
                    <a:pt x="1594" y="566"/>
                  </a:cubicBezTo>
                  <a:cubicBezTo>
                    <a:pt x="1375" y="566"/>
                    <a:pt x="1198" y="390"/>
                    <a:pt x="1151" y="185"/>
                  </a:cubicBezTo>
                  <a:cubicBezTo>
                    <a:pt x="1131" y="92"/>
                    <a:pt x="1131" y="92"/>
                    <a:pt x="1131" y="92"/>
                  </a:cubicBezTo>
                  <a:cubicBezTo>
                    <a:pt x="1121" y="39"/>
                    <a:pt x="1073" y="0"/>
                    <a:pt x="1017" y="0"/>
                  </a:cubicBezTo>
                  <a:cubicBezTo>
                    <a:pt x="961" y="0"/>
                    <a:pt x="914" y="39"/>
                    <a:pt x="903" y="92"/>
                  </a:cubicBezTo>
                  <a:cubicBezTo>
                    <a:pt x="883" y="185"/>
                    <a:pt x="883" y="185"/>
                    <a:pt x="883" y="185"/>
                  </a:cubicBezTo>
                  <a:cubicBezTo>
                    <a:pt x="836" y="390"/>
                    <a:pt x="659" y="566"/>
                    <a:pt x="440" y="566"/>
                  </a:cubicBezTo>
                  <a:cubicBezTo>
                    <a:pt x="327" y="566"/>
                    <a:pt x="230" y="509"/>
                    <a:pt x="157" y="433"/>
                  </a:cubicBezTo>
                  <a:cubicBezTo>
                    <a:pt x="141" y="416"/>
                    <a:pt x="117" y="405"/>
                    <a:pt x="91" y="405"/>
                  </a:cubicBezTo>
                  <a:cubicBezTo>
                    <a:pt x="41" y="405"/>
                    <a:pt x="0" y="446"/>
                    <a:pt x="0" y="496"/>
                  </a:cubicBezTo>
                  <a:cubicBezTo>
                    <a:pt x="0" y="518"/>
                    <a:pt x="7" y="536"/>
                    <a:pt x="20" y="552"/>
                  </a:cubicBezTo>
                  <a:cubicBezTo>
                    <a:pt x="148" y="711"/>
                    <a:pt x="230" y="913"/>
                    <a:pt x="230" y="1133"/>
                  </a:cubicBezTo>
                  <a:cubicBezTo>
                    <a:pt x="230" y="1260"/>
                    <a:pt x="230" y="1260"/>
                    <a:pt x="230" y="1260"/>
                  </a:cubicBezTo>
                  <a:cubicBezTo>
                    <a:pt x="1804" y="1260"/>
                    <a:pt x="1804" y="1260"/>
                    <a:pt x="1804" y="1260"/>
                  </a:cubicBezTo>
                  <a:cubicBezTo>
                    <a:pt x="1804" y="1133"/>
                    <a:pt x="1804" y="1133"/>
                    <a:pt x="1804" y="1133"/>
                  </a:cubicBezTo>
                  <a:cubicBezTo>
                    <a:pt x="1804" y="913"/>
                    <a:pt x="1886" y="711"/>
                    <a:pt x="2015" y="552"/>
                  </a:cubicBezTo>
                  <a:cubicBezTo>
                    <a:pt x="2027" y="536"/>
                    <a:pt x="2034" y="518"/>
                    <a:pt x="2034" y="4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5" name="Freeform 35">
              <a:extLst>
                <a:ext uri="{FF2B5EF4-FFF2-40B4-BE49-F238E27FC236}">
                  <a16:creationId xmlns:a16="http://schemas.microsoft.com/office/drawing/2014/main" id="{A8834A21-E570-4052-8BF9-EF8534BD1A66}"/>
                </a:ext>
              </a:extLst>
            </p:cNvPr>
            <p:cNvSpPr>
              <a:spLocks/>
            </p:cNvSpPr>
            <p:nvPr/>
          </p:nvSpPr>
          <p:spPr bwMode="auto">
            <a:xfrm>
              <a:off x="2757" y="829"/>
              <a:ext cx="408" cy="471"/>
            </a:xfrm>
            <a:custGeom>
              <a:avLst/>
              <a:gdLst>
                <a:gd name="T0" fmla="*/ 0 w 408"/>
                <a:gd name="T1" fmla="*/ 0 h 471"/>
                <a:gd name="T2" fmla="*/ 268 w 408"/>
                <a:gd name="T3" fmla="*/ 471 h 471"/>
                <a:gd name="T4" fmla="*/ 408 w 408"/>
                <a:gd name="T5" fmla="*/ 471 h 471"/>
                <a:gd name="T6" fmla="*/ 226 w 408"/>
                <a:gd name="T7" fmla="*/ 30 h 471"/>
                <a:gd name="T8" fmla="*/ 0 w 408"/>
                <a:gd name="T9" fmla="*/ 0 h 471"/>
              </a:gdLst>
              <a:ahLst/>
              <a:cxnLst>
                <a:cxn ang="0">
                  <a:pos x="T0" y="T1"/>
                </a:cxn>
                <a:cxn ang="0">
                  <a:pos x="T2" y="T3"/>
                </a:cxn>
                <a:cxn ang="0">
                  <a:pos x="T4" y="T5"/>
                </a:cxn>
                <a:cxn ang="0">
                  <a:pos x="T6" y="T7"/>
                </a:cxn>
                <a:cxn ang="0">
                  <a:pos x="T8" y="T9"/>
                </a:cxn>
              </a:cxnLst>
              <a:rect l="0" t="0" r="r" b="b"/>
              <a:pathLst>
                <a:path w="408" h="471">
                  <a:moveTo>
                    <a:pt x="0" y="0"/>
                  </a:moveTo>
                  <a:lnTo>
                    <a:pt x="268" y="471"/>
                  </a:lnTo>
                  <a:lnTo>
                    <a:pt x="408" y="471"/>
                  </a:lnTo>
                  <a:lnTo>
                    <a:pt x="226" y="3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6" name="Freeform 36">
              <a:extLst>
                <a:ext uri="{FF2B5EF4-FFF2-40B4-BE49-F238E27FC236}">
                  <a16:creationId xmlns:a16="http://schemas.microsoft.com/office/drawing/2014/main" id="{F884120C-0AC0-4858-B8C4-9C2B94A9CAD1}"/>
                </a:ext>
              </a:extLst>
            </p:cNvPr>
            <p:cNvSpPr>
              <a:spLocks/>
            </p:cNvSpPr>
            <p:nvPr/>
          </p:nvSpPr>
          <p:spPr bwMode="auto">
            <a:xfrm>
              <a:off x="1167" y="2324"/>
              <a:ext cx="1489" cy="424"/>
            </a:xfrm>
            <a:custGeom>
              <a:avLst/>
              <a:gdLst>
                <a:gd name="T0" fmla="*/ 120 w 5988"/>
                <a:gd name="T1" fmla="*/ 1090 h 1705"/>
                <a:gd name="T2" fmla="*/ 928 w 5988"/>
                <a:gd name="T3" fmla="*/ 1705 h 1705"/>
                <a:gd name="T4" fmla="*/ 5988 w 5988"/>
                <a:gd name="T5" fmla="*/ 1190 h 1705"/>
                <a:gd name="T6" fmla="*/ 5985 w 5988"/>
                <a:gd name="T7" fmla="*/ 974 h 1705"/>
                <a:gd name="T8" fmla="*/ 5980 w 5988"/>
                <a:gd name="T9" fmla="*/ 513 h 1705"/>
                <a:gd name="T10" fmla="*/ 928 w 5988"/>
                <a:gd name="T11" fmla="*/ 0 h 1705"/>
                <a:gd name="T12" fmla="*/ 120 w 5988"/>
                <a:gd name="T13" fmla="*/ 614 h 1705"/>
                <a:gd name="T14" fmla="*/ 86 w 5988"/>
                <a:gd name="T15" fmla="*/ 644 h 1705"/>
                <a:gd name="T16" fmla="*/ 0 w 5988"/>
                <a:gd name="T17" fmla="*/ 852 h 1705"/>
                <a:gd name="T18" fmla="*/ 86 w 5988"/>
                <a:gd name="T19" fmla="*/ 1061 h 1705"/>
                <a:gd name="T20" fmla="*/ 120 w 5988"/>
                <a:gd name="T21" fmla="*/ 1090 h 1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88" h="1705">
                  <a:moveTo>
                    <a:pt x="120" y="1090"/>
                  </a:moveTo>
                  <a:cubicBezTo>
                    <a:pt x="928" y="1705"/>
                    <a:pt x="928" y="1705"/>
                    <a:pt x="928" y="1705"/>
                  </a:cubicBezTo>
                  <a:cubicBezTo>
                    <a:pt x="5988" y="1190"/>
                    <a:pt x="5988" y="1190"/>
                    <a:pt x="5988" y="1190"/>
                  </a:cubicBezTo>
                  <a:cubicBezTo>
                    <a:pt x="5985" y="974"/>
                    <a:pt x="5985" y="974"/>
                    <a:pt x="5985" y="974"/>
                  </a:cubicBezTo>
                  <a:cubicBezTo>
                    <a:pt x="5985" y="974"/>
                    <a:pt x="5983" y="777"/>
                    <a:pt x="5980" y="513"/>
                  </a:cubicBezTo>
                  <a:cubicBezTo>
                    <a:pt x="928" y="0"/>
                    <a:pt x="928" y="0"/>
                    <a:pt x="928" y="0"/>
                  </a:cubicBezTo>
                  <a:cubicBezTo>
                    <a:pt x="120" y="614"/>
                    <a:pt x="120" y="614"/>
                    <a:pt x="120" y="614"/>
                  </a:cubicBezTo>
                  <a:cubicBezTo>
                    <a:pt x="108" y="623"/>
                    <a:pt x="97" y="633"/>
                    <a:pt x="86" y="644"/>
                  </a:cubicBezTo>
                  <a:cubicBezTo>
                    <a:pt x="28" y="701"/>
                    <a:pt x="0" y="777"/>
                    <a:pt x="0" y="852"/>
                  </a:cubicBezTo>
                  <a:cubicBezTo>
                    <a:pt x="0" y="927"/>
                    <a:pt x="28" y="1004"/>
                    <a:pt x="86" y="1061"/>
                  </a:cubicBezTo>
                  <a:cubicBezTo>
                    <a:pt x="97" y="1072"/>
                    <a:pt x="108" y="1081"/>
                    <a:pt x="120" y="10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7" name="Freeform 37">
              <a:extLst>
                <a:ext uri="{FF2B5EF4-FFF2-40B4-BE49-F238E27FC236}">
                  <a16:creationId xmlns:a16="http://schemas.microsoft.com/office/drawing/2014/main" id="{29722267-8647-4AAB-ADD0-86DB9CC0A337}"/>
                </a:ext>
              </a:extLst>
            </p:cNvPr>
            <p:cNvSpPr>
              <a:spLocks/>
            </p:cNvSpPr>
            <p:nvPr/>
          </p:nvSpPr>
          <p:spPr bwMode="auto">
            <a:xfrm>
              <a:off x="4738" y="2666"/>
              <a:ext cx="262" cy="203"/>
            </a:xfrm>
            <a:custGeom>
              <a:avLst/>
              <a:gdLst>
                <a:gd name="T0" fmla="*/ 37 w 1053"/>
                <a:gd name="T1" fmla="*/ 0 h 816"/>
                <a:gd name="T2" fmla="*/ 0 w 1053"/>
                <a:gd name="T3" fmla="*/ 526 h 816"/>
                <a:gd name="T4" fmla="*/ 1053 w 1053"/>
                <a:gd name="T5" fmla="*/ 816 h 816"/>
                <a:gd name="T6" fmla="*/ 1053 w 1053"/>
                <a:gd name="T7" fmla="*/ 103 h 816"/>
                <a:gd name="T8" fmla="*/ 37 w 1053"/>
                <a:gd name="T9" fmla="*/ 0 h 816"/>
              </a:gdLst>
              <a:ahLst/>
              <a:cxnLst>
                <a:cxn ang="0">
                  <a:pos x="T0" y="T1"/>
                </a:cxn>
                <a:cxn ang="0">
                  <a:pos x="T2" y="T3"/>
                </a:cxn>
                <a:cxn ang="0">
                  <a:pos x="T4" y="T5"/>
                </a:cxn>
                <a:cxn ang="0">
                  <a:pos x="T6" y="T7"/>
                </a:cxn>
                <a:cxn ang="0">
                  <a:pos x="T8" y="T9"/>
                </a:cxn>
              </a:cxnLst>
              <a:rect l="0" t="0" r="r" b="b"/>
              <a:pathLst>
                <a:path w="1053" h="816">
                  <a:moveTo>
                    <a:pt x="37" y="0"/>
                  </a:moveTo>
                  <a:cubicBezTo>
                    <a:pt x="34" y="175"/>
                    <a:pt x="21" y="350"/>
                    <a:pt x="0" y="526"/>
                  </a:cubicBezTo>
                  <a:cubicBezTo>
                    <a:pt x="1053" y="816"/>
                    <a:pt x="1053" y="816"/>
                    <a:pt x="1053" y="816"/>
                  </a:cubicBezTo>
                  <a:cubicBezTo>
                    <a:pt x="1053" y="103"/>
                    <a:pt x="1053" y="103"/>
                    <a:pt x="1053" y="103"/>
                  </a:cubicBez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8" name="Freeform 38">
              <a:extLst>
                <a:ext uri="{FF2B5EF4-FFF2-40B4-BE49-F238E27FC236}">
                  <a16:creationId xmlns:a16="http://schemas.microsoft.com/office/drawing/2014/main" id="{675CBA4B-F627-4CDE-A5C5-1220A7B15AA7}"/>
                </a:ext>
              </a:extLst>
            </p:cNvPr>
            <p:cNvSpPr>
              <a:spLocks/>
            </p:cNvSpPr>
            <p:nvPr/>
          </p:nvSpPr>
          <p:spPr bwMode="auto">
            <a:xfrm>
              <a:off x="2288" y="765"/>
              <a:ext cx="684" cy="535"/>
            </a:xfrm>
            <a:custGeom>
              <a:avLst/>
              <a:gdLst>
                <a:gd name="T0" fmla="*/ 684 w 684"/>
                <a:gd name="T1" fmla="*/ 535 h 535"/>
                <a:gd name="T2" fmla="*/ 412 w 684"/>
                <a:gd name="T3" fmla="*/ 56 h 535"/>
                <a:gd name="T4" fmla="*/ 0 w 684"/>
                <a:gd name="T5" fmla="*/ 0 h 535"/>
                <a:gd name="T6" fmla="*/ 436 w 684"/>
                <a:gd name="T7" fmla="*/ 535 h 535"/>
                <a:gd name="T8" fmla="*/ 684 w 684"/>
                <a:gd name="T9" fmla="*/ 535 h 535"/>
              </a:gdLst>
              <a:ahLst/>
              <a:cxnLst>
                <a:cxn ang="0">
                  <a:pos x="T0" y="T1"/>
                </a:cxn>
                <a:cxn ang="0">
                  <a:pos x="T2" y="T3"/>
                </a:cxn>
                <a:cxn ang="0">
                  <a:pos x="T4" y="T5"/>
                </a:cxn>
                <a:cxn ang="0">
                  <a:pos x="T6" y="T7"/>
                </a:cxn>
                <a:cxn ang="0">
                  <a:pos x="T8" y="T9"/>
                </a:cxn>
              </a:cxnLst>
              <a:rect l="0" t="0" r="r" b="b"/>
              <a:pathLst>
                <a:path w="684" h="535">
                  <a:moveTo>
                    <a:pt x="684" y="535"/>
                  </a:moveTo>
                  <a:lnTo>
                    <a:pt x="412" y="56"/>
                  </a:lnTo>
                  <a:lnTo>
                    <a:pt x="0" y="0"/>
                  </a:lnTo>
                  <a:lnTo>
                    <a:pt x="436" y="535"/>
                  </a:lnTo>
                  <a:lnTo>
                    <a:pt x="684" y="5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49" name="Freeform 39">
              <a:extLst>
                <a:ext uri="{FF2B5EF4-FFF2-40B4-BE49-F238E27FC236}">
                  <a16:creationId xmlns:a16="http://schemas.microsoft.com/office/drawing/2014/main" id="{951FA2A2-B725-4D12-A477-131F8672B892}"/>
                </a:ext>
              </a:extLst>
            </p:cNvPr>
            <p:cNvSpPr>
              <a:spLocks/>
            </p:cNvSpPr>
            <p:nvPr/>
          </p:nvSpPr>
          <p:spPr bwMode="auto">
            <a:xfrm>
              <a:off x="2063" y="2976"/>
              <a:ext cx="664" cy="264"/>
            </a:xfrm>
            <a:custGeom>
              <a:avLst/>
              <a:gdLst>
                <a:gd name="T0" fmla="*/ 2670 w 2670"/>
                <a:gd name="T1" fmla="*/ 356 h 1061"/>
                <a:gd name="T2" fmla="*/ 2563 w 2670"/>
                <a:gd name="T3" fmla="*/ 0 h 1061"/>
                <a:gd name="T4" fmla="*/ 0 w 2670"/>
                <a:gd name="T5" fmla="*/ 1061 h 1061"/>
                <a:gd name="T6" fmla="*/ 1430 w 2670"/>
                <a:gd name="T7" fmla="*/ 1061 h 1061"/>
                <a:gd name="T8" fmla="*/ 2670 w 2670"/>
                <a:gd name="T9" fmla="*/ 356 h 1061"/>
              </a:gdLst>
              <a:ahLst/>
              <a:cxnLst>
                <a:cxn ang="0">
                  <a:pos x="T0" y="T1"/>
                </a:cxn>
                <a:cxn ang="0">
                  <a:pos x="T2" y="T3"/>
                </a:cxn>
                <a:cxn ang="0">
                  <a:pos x="T4" y="T5"/>
                </a:cxn>
                <a:cxn ang="0">
                  <a:pos x="T6" y="T7"/>
                </a:cxn>
                <a:cxn ang="0">
                  <a:pos x="T8" y="T9"/>
                </a:cxn>
              </a:cxnLst>
              <a:rect l="0" t="0" r="r" b="b"/>
              <a:pathLst>
                <a:path w="2670" h="1061">
                  <a:moveTo>
                    <a:pt x="2670" y="356"/>
                  </a:moveTo>
                  <a:cubicBezTo>
                    <a:pt x="2630" y="237"/>
                    <a:pt x="2595" y="119"/>
                    <a:pt x="2563" y="0"/>
                  </a:cubicBezTo>
                  <a:cubicBezTo>
                    <a:pt x="0" y="1061"/>
                    <a:pt x="0" y="1061"/>
                    <a:pt x="0" y="1061"/>
                  </a:cubicBezTo>
                  <a:cubicBezTo>
                    <a:pt x="1430" y="1061"/>
                    <a:pt x="1430" y="1061"/>
                    <a:pt x="1430" y="1061"/>
                  </a:cubicBezTo>
                  <a:lnTo>
                    <a:pt x="2670" y="3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0" name="Freeform 40">
              <a:extLst>
                <a:ext uri="{FF2B5EF4-FFF2-40B4-BE49-F238E27FC236}">
                  <a16:creationId xmlns:a16="http://schemas.microsoft.com/office/drawing/2014/main" id="{6275EA35-1048-43A3-9E1C-A6379F524CB3}"/>
                </a:ext>
              </a:extLst>
            </p:cNvPr>
            <p:cNvSpPr>
              <a:spLocks/>
            </p:cNvSpPr>
            <p:nvPr/>
          </p:nvSpPr>
          <p:spPr bwMode="auto">
            <a:xfrm>
              <a:off x="4714" y="2843"/>
              <a:ext cx="286" cy="206"/>
            </a:xfrm>
            <a:custGeom>
              <a:avLst/>
              <a:gdLst>
                <a:gd name="T0" fmla="*/ 0 w 1149"/>
                <a:gd name="T1" fmla="*/ 353 h 829"/>
                <a:gd name="T2" fmla="*/ 1149 w 1149"/>
                <a:gd name="T3" fmla="*/ 829 h 829"/>
                <a:gd name="T4" fmla="*/ 1149 w 1149"/>
                <a:gd name="T5" fmla="*/ 297 h 829"/>
                <a:gd name="T6" fmla="*/ 69 w 1149"/>
                <a:gd name="T7" fmla="*/ 0 h 829"/>
                <a:gd name="T8" fmla="*/ 0 w 1149"/>
                <a:gd name="T9" fmla="*/ 353 h 829"/>
              </a:gdLst>
              <a:ahLst/>
              <a:cxnLst>
                <a:cxn ang="0">
                  <a:pos x="T0" y="T1"/>
                </a:cxn>
                <a:cxn ang="0">
                  <a:pos x="T2" y="T3"/>
                </a:cxn>
                <a:cxn ang="0">
                  <a:pos x="T4" y="T5"/>
                </a:cxn>
                <a:cxn ang="0">
                  <a:pos x="T6" y="T7"/>
                </a:cxn>
                <a:cxn ang="0">
                  <a:pos x="T8" y="T9"/>
                </a:cxn>
              </a:cxnLst>
              <a:rect l="0" t="0" r="r" b="b"/>
              <a:pathLst>
                <a:path w="1149" h="829">
                  <a:moveTo>
                    <a:pt x="0" y="353"/>
                  </a:moveTo>
                  <a:cubicBezTo>
                    <a:pt x="1149" y="829"/>
                    <a:pt x="1149" y="829"/>
                    <a:pt x="1149" y="829"/>
                  </a:cubicBezTo>
                  <a:cubicBezTo>
                    <a:pt x="1149" y="297"/>
                    <a:pt x="1149" y="297"/>
                    <a:pt x="1149" y="297"/>
                  </a:cubicBezTo>
                  <a:cubicBezTo>
                    <a:pt x="69" y="0"/>
                    <a:pt x="69" y="0"/>
                    <a:pt x="69" y="0"/>
                  </a:cubicBezTo>
                  <a:cubicBezTo>
                    <a:pt x="51" y="117"/>
                    <a:pt x="27" y="235"/>
                    <a:pt x="0" y="3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1" name="Rectangle 41">
              <a:extLst>
                <a:ext uri="{FF2B5EF4-FFF2-40B4-BE49-F238E27FC236}">
                  <a16:creationId xmlns:a16="http://schemas.microsoft.com/office/drawing/2014/main" id="{D94BBA18-ECF2-48C6-AAF9-FA44E27E40FC}"/>
                </a:ext>
              </a:extLst>
            </p:cNvPr>
            <p:cNvSpPr>
              <a:spLocks noChangeArrowheads="1"/>
            </p:cNvSpPr>
            <p:nvPr/>
          </p:nvSpPr>
          <p:spPr bwMode="auto">
            <a:xfrm>
              <a:off x="4094" y="1904"/>
              <a:ext cx="392" cy="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2" name="Freeform 42">
              <a:extLst>
                <a:ext uri="{FF2B5EF4-FFF2-40B4-BE49-F238E27FC236}">
                  <a16:creationId xmlns:a16="http://schemas.microsoft.com/office/drawing/2014/main" id="{22682ABC-995D-4CF4-8E60-8A68D9D825B9}"/>
                </a:ext>
              </a:extLst>
            </p:cNvPr>
            <p:cNvSpPr>
              <a:spLocks/>
            </p:cNvSpPr>
            <p:nvPr/>
          </p:nvSpPr>
          <p:spPr bwMode="auto">
            <a:xfrm>
              <a:off x="3490" y="0"/>
              <a:ext cx="424" cy="1300"/>
            </a:xfrm>
            <a:custGeom>
              <a:avLst/>
              <a:gdLst>
                <a:gd name="T0" fmla="*/ 1062 w 1706"/>
                <a:gd name="T1" fmla="*/ 86 h 5225"/>
                <a:gd name="T2" fmla="*/ 853 w 1706"/>
                <a:gd name="T3" fmla="*/ 0 h 5225"/>
                <a:gd name="T4" fmla="*/ 644 w 1706"/>
                <a:gd name="T5" fmla="*/ 86 h 5225"/>
                <a:gd name="T6" fmla="*/ 615 w 1706"/>
                <a:gd name="T7" fmla="*/ 120 h 5225"/>
                <a:gd name="T8" fmla="*/ 0 w 1706"/>
                <a:gd name="T9" fmla="*/ 929 h 5225"/>
                <a:gd name="T10" fmla="*/ 437 w 1706"/>
                <a:gd name="T11" fmla="*/ 5225 h 5225"/>
                <a:gd name="T12" fmla="*/ 1268 w 1706"/>
                <a:gd name="T13" fmla="*/ 5225 h 5225"/>
                <a:gd name="T14" fmla="*/ 1706 w 1706"/>
                <a:gd name="T15" fmla="*/ 929 h 5225"/>
                <a:gd name="T16" fmla="*/ 1091 w 1706"/>
                <a:gd name="T17" fmla="*/ 120 h 5225"/>
                <a:gd name="T18" fmla="*/ 1062 w 1706"/>
                <a:gd name="T19" fmla="*/ 86 h 5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6" h="5225">
                  <a:moveTo>
                    <a:pt x="1062" y="86"/>
                  </a:moveTo>
                  <a:cubicBezTo>
                    <a:pt x="1004" y="29"/>
                    <a:pt x="928" y="0"/>
                    <a:pt x="853" y="0"/>
                  </a:cubicBezTo>
                  <a:cubicBezTo>
                    <a:pt x="778" y="0"/>
                    <a:pt x="702" y="29"/>
                    <a:pt x="644" y="86"/>
                  </a:cubicBezTo>
                  <a:cubicBezTo>
                    <a:pt x="633" y="97"/>
                    <a:pt x="624" y="108"/>
                    <a:pt x="615" y="120"/>
                  </a:cubicBezTo>
                  <a:cubicBezTo>
                    <a:pt x="0" y="929"/>
                    <a:pt x="0" y="929"/>
                    <a:pt x="0" y="929"/>
                  </a:cubicBezTo>
                  <a:cubicBezTo>
                    <a:pt x="437" y="5225"/>
                    <a:pt x="437" y="5225"/>
                    <a:pt x="437" y="5225"/>
                  </a:cubicBezTo>
                  <a:cubicBezTo>
                    <a:pt x="1268" y="5225"/>
                    <a:pt x="1268" y="5225"/>
                    <a:pt x="1268" y="5225"/>
                  </a:cubicBezTo>
                  <a:cubicBezTo>
                    <a:pt x="1706" y="929"/>
                    <a:pt x="1706" y="929"/>
                    <a:pt x="1706" y="929"/>
                  </a:cubicBezTo>
                  <a:cubicBezTo>
                    <a:pt x="1091" y="120"/>
                    <a:pt x="1091" y="120"/>
                    <a:pt x="1091" y="120"/>
                  </a:cubicBezTo>
                  <a:cubicBezTo>
                    <a:pt x="1082" y="108"/>
                    <a:pt x="1072" y="97"/>
                    <a:pt x="1062"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3" name="Freeform 43">
              <a:extLst>
                <a:ext uri="{FF2B5EF4-FFF2-40B4-BE49-F238E27FC236}">
                  <a16:creationId xmlns:a16="http://schemas.microsoft.com/office/drawing/2014/main" id="{315ADAA1-B67E-4318-ADD9-CCF3AC87CA61}"/>
                </a:ext>
              </a:extLst>
            </p:cNvPr>
            <p:cNvSpPr>
              <a:spLocks/>
            </p:cNvSpPr>
            <p:nvPr/>
          </p:nvSpPr>
          <p:spPr bwMode="auto">
            <a:xfrm>
              <a:off x="4037" y="1562"/>
              <a:ext cx="506" cy="314"/>
            </a:xfrm>
            <a:custGeom>
              <a:avLst/>
              <a:gdLst>
                <a:gd name="T0" fmla="*/ 2034 w 2034"/>
                <a:gd name="T1" fmla="*/ 496 h 1260"/>
                <a:gd name="T2" fmla="*/ 1942 w 2034"/>
                <a:gd name="T3" fmla="*/ 405 h 1260"/>
                <a:gd name="T4" fmla="*/ 1876 w 2034"/>
                <a:gd name="T5" fmla="*/ 433 h 1260"/>
                <a:gd name="T6" fmla="*/ 1594 w 2034"/>
                <a:gd name="T7" fmla="*/ 566 h 1260"/>
                <a:gd name="T8" fmla="*/ 1151 w 2034"/>
                <a:gd name="T9" fmla="*/ 185 h 1260"/>
                <a:gd name="T10" fmla="*/ 1131 w 2034"/>
                <a:gd name="T11" fmla="*/ 92 h 1260"/>
                <a:gd name="T12" fmla="*/ 1017 w 2034"/>
                <a:gd name="T13" fmla="*/ 0 h 1260"/>
                <a:gd name="T14" fmla="*/ 903 w 2034"/>
                <a:gd name="T15" fmla="*/ 92 h 1260"/>
                <a:gd name="T16" fmla="*/ 882 w 2034"/>
                <a:gd name="T17" fmla="*/ 185 h 1260"/>
                <a:gd name="T18" fmla="*/ 439 w 2034"/>
                <a:gd name="T19" fmla="*/ 566 h 1260"/>
                <a:gd name="T20" fmla="*/ 157 w 2034"/>
                <a:gd name="T21" fmla="*/ 433 h 1260"/>
                <a:gd name="T22" fmla="*/ 91 w 2034"/>
                <a:gd name="T23" fmla="*/ 405 h 1260"/>
                <a:gd name="T24" fmla="*/ 0 w 2034"/>
                <a:gd name="T25" fmla="*/ 496 h 1260"/>
                <a:gd name="T26" fmla="*/ 19 w 2034"/>
                <a:gd name="T27" fmla="*/ 552 h 1260"/>
                <a:gd name="T28" fmla="*/ 230 w 2034"/>
                <a:gd name="T29" fmla="*/ 1133 h 1260"/>
                <a:gd name="T30" fmla="*/ 229 w 2034"/>
                <a:gd name="T31" fmla="*/ 1260 h 1260"/>
                <a:gd name="T32" fmla="*/ 1804 w 2034"/>
                <a:gd name="T33" fmla="*/ 1260 h 1260"/>
                <a:gd name="T34" fmla="*/ 1804 w 2034"/>
                <a:gd name="T35" fmla="*/ 1133 h 1260"/>
                <a:gd name="T36" fmla="*/ 2014 w 2034"/>
                <a:gd name="T37" fmla="*/ 552 h 1260"/>
                <a:gd name="T38" fmla="*/ 2034 w 2034"/>
                <a:gd name="T39" fmla="*/ 496 h 1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34" h="1260">
                  <a:moveTo>
                    <a:pt x="2034" y="496"/>
                  </a:moveTo>
                  <a:cubicBezTo>
                    <a:pt x="2034" y="446"/>
                    <a:pt x="1993" y="405"/>
                    <a:pt x="1942" y="405"/>
                  </a:cubicBezTo>
                  <a:cubicBezTo>
                    <a:pt x="1917" y="405"/>
                    <a:pt x="1893" y="416"/>
                    <a:pt x="1876" y="433"/>
                  </a:cubicBezTo>
                  <a:cubicBezTo>
                    <a:pt x="1804" y="509"/>
                    <a:pt x="1707" y="566"/>
                    <a:pt x="1594" y="566"/>
                  </a:cubicBezTo>
                  <a:cubicBezTo>
                    <a:pt x="1374" y="566"/>
                    <a:pt x="1198" y="390"/>
                    <a:pt x="1151" y="185"/>
                  </a:cubicBezTo>
                  <a:cubicBezTo>
                    <a:pt x="1131" y="92"/>
                    <a:pt x="1131" y="92"/>
                    <a:pt x="1131" y="92"/>
                  </a:cubicBezTo>
                  <a:cubicBezTo>
                    <a:pt x="1120" y="39"/>
                    <a:pt x="1072" y="0"/>
                    <a:pt x="1017" y="0"/>
                  </a:cubicBezTo>
                  <a:cubicBezTo>
                    <a:pt x="961" y="0"/>
                    <a:pt x="913" y="39"/>
                    <a:pt x="903" y="92"/>
                  </a:cubicBezTo>
                  <a:cubicBezTo>
                    <a:pt x="882" y="185"/>
                    <a:pt x="882" y="185"/>
                    <a:pt x="882" y="185"/>
                  </a:cubicBezTo>
                  <a:cubicBezTo>
                    <a:pt x="835" y="390"/>
                    <a:pt x="659" y="566"/>
                    <a:pt x="439" y="566"/>
                  </a:cubicBezTo>
                  <a:cubicBezTo>
                    <a:pt x="326" y="566"/>
                    <a:pt x="230" y="509"/>
                    <a:pt x="157" y="433"/>
                  </a:cubicBezTo>
                  <a:cubicBezTo>
                    <a:pt x="140" y="416"/>
                    <a:pt x="117" y="405"/>
                    <a:pt x="91" y="405"/>
                  </a:cubicBezTo>
                  <a:cubicBezTo>
                    <a:pt x="40" y="405"/>
                    <a:pt x="0" y="446"/>
                    <a:pt x="0" y="496"/>
                  </a:cubicBezTo>
                  <a:cubicBezTo>
                    <a:pt x="0" y="518"/>
                    <a:pt x="6" y="536"/>
                    <a:pt x="19" y="552"/>
                  </a:cubicBezTo>
                  <a:cubicBezTo>
                    <a:pt x="147" y="711"/>
                    <a:pt x="230" y="913"/>
                    <a:pt x="230" y="1133"/>
                  </a:cubicBezTo>
                  <a:cubicBezTo>
                    <a:pt x="229" y="1260"/>
                    <a:pt x="229" y="1260"/>
                    <a:pt x="229" y="1260"/>
                  </a:cubicBezTo>
                  <a:cubicBezTo>
                    <a:pt x="1804" y="1260"/>
                    <a:pt x="1804" y="1260"/>
                    <a:pt x="1804" y="1260"/>
                  </a:cubicBezTo>
                  <a:cubicBezTo>
                    <a:pt x="1804" y="1133"/>
                    <a:pt x="1804" y="1133"/>
                    <a:pt x="1804" y="1133"/>
                  </a:cubicBezTo>
                  <a:cubicBezTo>
                    <a:pt x="1804" y="913"/>
                    <a:pt x="1886" y="711"/>
                    <a:pt x="2014" y="552"/>
                  </a:cubicBezTo>
                  <a:cubicBezTo>
                    <a:pt x="2027" y="536"/>
                    <a:pt x="2034" y="518"/>
                    <a:pt x="2034" y="4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4" name="Freeform 44">
              <a:extLst>
                <a:ext uri="{FF2B5EF4-FFF2-40B4-BE49-F238E27FC236}">
                  <a16:creationId xmlns:a16="http://schemas.microsoft.com/office/drawing/2014/main" id="{5CB7404B-E3B5-4B16-B5B3-7FE75C81AE36}"/>
                </a:ext>
              </a:extLst>
            </p:cNvPr>
            <p:cNvSpPr>
              <a:spLocks/>
            </p:cNvSpPr>
            <p:nvPr/>
          </p:nvSpPr>
          <p:spPr bwMode="auto">
            <a:xfrm>
              <a:off x="4065" y="661"/>
              <a:ext cx="314" cy="639"/>
            </a:xfrm>
            <a:custGeom>
              <a:avLst/>
              <a:gdLst>
                <a:gd name="T0" fmla="*/ 0 w 314"/>
                <a:gd name="T1" fmla="*/ 639 h 639"/>
                <a:gd name="T2" fmla="*/ 124 w 314"/>
                <a:gd name="T3" fmla="*/ 639 h 639"/>
                <a:gd name="T4" fmla="*/ 314 w 314"/>
                <a:gd name="T5" fmla="*/ 181 h 639"/>
                <a:gd name="T6" fmla="*/ 176 w 314"/>
                <a:gd name="T7" fmla="*/ 0 h 639"/>
                <a:gd name="T8" fmla="*/ 0 w 314"/>
                <a:gd name="T9" fmla="*/ 639 h 639"/>
              </a:gdLst>
              <a:ahLst/>
              <a:cxnLst>
                <a:cxn ang="0">
                  <a:pos x="T0" y="T1"/>
                </a:cxn>
                <a:cxn ang="0">
                  <a:pos x="T2" y="T3"/>
                </a:cxn>
                <a:cxn ang="0">
                  <a:pos x="T4" y="T5"/>
                </a:cxn>
                <a:cxn ang="0">
                  <a:pos x="T6" y="T7"/>
                </a:cxn>
                <a:cxn ang="0">
                  <a:pos x="T8" y="T9"/>
                </a:cxn>
              </a:cxnLst>
              <a:rect l="0" t="0" r="r" b="b"/>
              <a:pathLst>
                <a:path w="314" h="639">
                  <a:moveTo>
                    <a:pt x="0" y="639"/>
                  </a:moveTo>
                  <a:lnTo>
                    <a:pt x="124" y="639"/>
                  </a:lnTo>
                  <a:lnTo>
                    <a:pt x="314" y="181"/>
                  </a:lnTo>
                  <a:lnTo>
                    <a:pt x="176" y="0"/>
                  </a:lnTo>
                  <a:lnTo>
                    <a:pt x="0" y="6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5" name="Freeform 45">
              <a:extLst>
                <a:ext uri="{FF2B5EF4-FFF2-40B4-BE49-F238E27FC236}">
                  <a16:creationId xmlns:a16="http://schemas.microsoft.com/office/drawing/2014/main" id="{1DE36F54-C506-4E82-8BF4-684EC279B584}"/>
                </a:ext>
              </a:extLst>
            </p:cNvPr>
            <p:cNvSpPr>
              <a:spLocks/>
            </p:cNvSpPr>
            <p:nvPr/>
          </p:nvSpPr>
          <p:spPr bwMode="auto">
            <a:xfrm>
              <a:off x="4239" y="829"/>
              <a:ext cx="408" cy="471"/>
            </a:xfrm>
            <a:custGeom>
              <a:avLst/>
              <a:gdLst>
                <a:gd name="T0" fmla="*/ 182 w 408"/>
                <a:gd name="T1" fmla="*/ 30 h 471"/>
                <a:gd name="T2" fmla="*/ 0 w 408"/>
                <a:gd name="T3" fmla="*/ 471 h 471"/>
                <a:gd name="T4" fmla="*/ 140 w 408"/>
                <a:gd name="T5" fmla="*/ 471 h 471"/>
                <a:gd name="T6" fmla="*/ 408 w 408"/>
                <a:gd name="T7" fmla="*/ 0 h 471"/>
                <a:gd name="T8" fmla="*/ 182 w 408"/>
                <a:gd name="T9" fmla="*/ 30 h 471"/>
              </a:gdLst>
              <a:ahLst/>
              <a:cxnLst>
                <a:cxn ang="0">
                  <a:pos x="T0" y="T1"/>
                </a:cxn>
                <a:cxn ang="0">
                  <a:pos x="T2" y="T3"/>
                </a:cxn>
                <a:cxn ang="0">
                  <a:pos x="T4" y="T5"/>
                </a:cxn>
                <a:cxn ang="0">
                  <a:pos x="T6" y="T7"/>
                </a:cxn>
                <a:cxn ang="0">
                  <a:pos x="T8" y="T9"/>
                </a:cxn>
              </a:cxnLst>
              <a:rect l="0" t="0" r="r" b="b"/>
              <a:pathLst>
                <a:path w="408" h="471">
                  <a:moveTo>
                    <a:pt x="182" y="30"/>
                  </a:moveTo>
                  <a:lnTo>
                    <a:pt x="0" y="471"/>
                  </a:lnTo>
                  <a:lnTo>
                    <a:pt x="140" y="471"/>
                  </a:lnTo>
                  <a:lnTo>
                    <a:pt x="408" y="0"/>
                  </a:lnTo>
                  <a:lnTo>
                    <a:pt x="18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6" name="Rectangle 46">
              <a:extLst>
                <a:ext uri="{FF2B5EF4-FFF2-40B4-BE49-F238E27FC236}">
                  <a16:creationId xmlns:a16="http://schemas.microsoft.com/office/drawing/2014/main" id="{3E2B9E95-81F9-4E38-84AE-FEB1C3780FB6}"/>
                </a:ext>
              </a:extLst>
            </p:cNvPr>
            <p:cNvSpPr>
              <a:spLocks noChangeArrowheads="1"/>
            </p:cNvSpPr>
            <p:nvPr/>
          </p:nvSpPr>
          <p:spPr bwMode="auto">
            <a:xfrm>
              <a:off x="3506" y="1904"/>
              <a:ext cx="392" cy="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7" name="Freeform 47">
              <a:extLst>
                <a:ext uri="{FF2B5EF4-FFF2-40B4-BE49-F238E27FC236}">
                  <a16:creationId xmlns:a16="http://schemas.microsoft.com/office/drawing/2014/main" id="{00D6F75C-72C5-4838-A295-EB9CA847FD58}"/>
                </a:ext>
              </a:extLst>
            </p:cNvPr>
            <p:cNvSpPr>
              <a:spLocks/>
            </p:cNvSpPr>
            <p:nvPr/>
          </p:nvSpPr>
          <p:spPr bwMode="auto">
            <a:xfrm>
              <a:off x="3851" y="284"/>
              <a:ext cx="355" cy="1016"/>
            </a:xfrm>
            <a:custGeom>
              <a:avLst/>
              <a:gdLst>
                <a:gd name="T0" fmla="*/ 0 w 355"/>
                <a:gd name="T1" fmla="*/ 1016 h 1016"/>
                <a:gd name="T2" fmla="*/ 167 w 355"/>
                <a:gd name="T3" fmla="*/ 1016 h 1016"/>
                <a:gd name="T4" fmla="*/ 355 w 355"/>
                <a:gd name="T5" fmla="*/ 330 h 1016"/>
                <a:gd name="T6" fmla="*/ 103 w 355"/>
                <a:gd name="T7" fmla="*/ 0 h 1016"/>
                <a:gd name="T8" fmla="*/ 0 w 355"/>
                <a:gd name="T9" fmla="*/ 1016 h 1016"/>
              </a:gdLst>
              <a:ahLst/>
              <a:cxnLst>
                <a:cxn ang="0">
                  <a:pos x="T0" y="T1"/>
                </a:cxn>
                <a:cxn ang="0">
                  <a:pos x="T2" y="T3"/>
                </a:cxn>
                <a:cxn ang="0">
                  <a:pos x="T4" y="T5"/>
                </a:cxn>
                <a:cxn ang="0">
                  <a:pos x="T6" y="T7"/>
                </a:cxn>
                <a:cxn ang="0">
                  <a:pos x="T8" y="T9"/>
                </a:cxn>
              </a:cxnLst>
              <a:rect l="0" t="0" r="r" b="b"/>
              <a:pathLst>
                <a:path w="355" h="1016">
                  <a:moveTo>
                    <a:pt x="0" y="1016"/>
                  </a:moveTo>
                  <a:lnTo>
                    <a:pt x="167" y="1016"/>
                  </a:lnTo>
                  <a:lnTo>
                    <a:pt x="355" y="330"/>
                  </a:lnTo>
                  <a:lnTo>
                    <a:pt x="103" y="0"/>
                  </a:lnTo>
                  <a:lnTo>
                    <a:pt x="0" y="10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58" name="Freeform 48">
              <a:extLst>
                <a:ext uri="{FF2B5EF4-FFF2-40B4-BE49-F238E27FC236}">
                  <a16:creationId xmlns:a16="http://schemas.microsoft.com/office/drawing/2014/main" id="{96C2CF6D-297E-4BAB-B282-77970112F45F}"/>
                </a:ext>
              </a:extLst>
            </p:cNvPr>
            <p:cNvSpPr>
              <a:spLocks/>
            </p:cNvSpPr>
            <p:nvPr/>
          </p:nvSpPr>
          <p:spPr bwMode="auto">
            <a:xfrm>
              <a:off x="3449" y="1562"/>
              <a:ext cx="506" cy="314"/>
            </a:xfrm>
            <a:custGeom>
              <a:avLst/>
              <a:gdLst>
                <a:gd name="T0" fmla="*/ 1804 w 2034"/>
                <a:gd name="T1" fmla="*/ 1133 h 1260"/>
                <a:gd name="T2" fmla="*/ 2014 w 2034"/>
                <a:gd name="T3" fmla="*/ 552 h 1260"/>
                <a:gd name="T4" fmla="*/ 2034 w 2034"/>
                <a:gd name="T5" fmla="*/ 496 h 1260"/>
                <a:gd name="T6" fmla="*/ 1942 w 2034"/>
                <a:gd name="T7" fmla="*/ 405 h 1260"/>
                <a:gd name="T8" fmla="*/ 1877 w 2034"/>
                <a:gd name="T9" fmla="*/ 433 h 1260"/>
                <a:gd name="T10" fmla="*/ 1594 w 2034"/>
                <a:gd name="T11" fmla="*/ 566 h 1260"/>
                <a:gd name="T12" fmla="*/ 1151 w 2034"/>
                <a:gd name="T13" fmla="*/ 185 h 1260"/>
                <a:gd name="T14" fmla="*/ 1131 w 2034"/>
                <a:gd name="T15" fmla="*/ 92 h 1260"/>
                <a:gd name="T16" fmla="*/ 1017 w 2034"/>
                <a:gd name="T17" fmla="*/ 0 h 1260"/>
                <a:gd name="T18" fmla="*/ 903 w 2034"/>
                <a:gd name="T19" fmla="*/ 92 h 1260"/>
                <a:gd name="T20" fmla="*/ 882 w 2034"/>
                <a:gd name="T21" fmla="*/ 185 h 1260"/>
                <a:gd name="T22" fmla="*/ 440 w 2034"/>
                <a:gd name="T23" fmla="*/ 566 h 1260"/>
                <a:gd name="T24" fmla="*/ 157 w 2034"/>
                <a:gd name="T25" fmla="*/ 433 h 1260"/>
                <a:gd name="T26" fmla="*/ 91 w 2034"/>
                <a:gd name="T27" fmla="*/ 405 h 1260"/>
                <a:gd name="T28" fmla="*/ 0 w 2034"/>
                <a:gd name="T29" fmla="*/ 496 h 1260"/>
                <a:gd name="T30" fmla="*/ 19 w 2034"/>
                <a:gd name="T31" fmla="*/ 552 h 1260"/>
                <a:gd name="T32" fmla="*/ 230 w 2034"/>
                <a:gd name="T33" fmla="*/ 1133 h 1260"/>
                <a:gd name="T34" fmla="*/ 230 w 2034"/>
                <a:gd name="T35" fmla="*/ 1260 h 1260"/>
                <a:gd name="T36" fmla="*/ 1804 w 2034"/>
                <a:gd name="T37" fmla="*/ 1260 h 1260"/>
                <a:gd name="T38" fmla="*/ 1804 w 2034"/>
                <a:gd name="T39" fmla="*/ 1133 h 1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34" h="1260">
                  <a:moveTo>
                    <a:pt x="1804" y="1133"/>
                  </a:moveTo>
                  <a:cubicBezTo>
                    <a:pt x="1804" y="913"/>
                    <a:pt x="1886" y="711"/>
                    <a:pt x="2014" y="552"/>
                  </a:cubicBezTo>
                  <a:cubicBezTo>
                    <a:pt x="2027" y="536"/>
                    <a:pt x="2034" y="518"/>
                    <a:pt x="2034" y="496"/>
                  </a:cubicBezTo>
                  <a:cubicBezTo>
                    <a:pt x="2034" y="446"/>
                    <a:pt x="1993" y="405"/>
                    <a:pt x="1942" y="405"/>
                  </a:cubicBezTo>
                  <a:cubicBezTo>
                    <a:pt x="1917" y="405"/>
                    <a:pt x="1893" y="416"/>
                    <a:pt x="1877" y="433"/>
                  </a:cubicBezTo>
                  <a:cubicBezTo>
                    <a:pt x="1804" y="509"/>
                    <a:pt x="1707" y="566"/>
                    <a:pt x="1594" y="566"/>
                  </a:cubicBezTo>
                  <a:cubicBezTo>
                    <a:pt x="1375" y="566"/>
                    <a:pt x="1198" y="390"/>
                    <a:pt x="1151" y="185"/>
                  </a:cubicBezTo>
                  <a:cubicBezTo>
                    <a:pt x="1131" y="92"/>
                    <a:pt x="1131" y="92"/>
                    <a:pt x="1131" y="92"/>
                  </a:cubicBezTo>
                  <a:cubicBezTo>
                    <a:pt x="1120" y="39"/>
                    <a:pt x="1072" y="0"/>
                    <a:pt x="1017" y="0"/>
                  </a:cubicBezTo>
                  <a:cubicBezTo>
                    <a:pt x="961" y="0"/>
                    <a:pt x="913" y="39"/>
                    <a:pt x="903" y="92"/>
                  </a:cubicBezTo>
                  <a:cubicBezTo>
                    <a:pt x="882" y="185"/>
                    <a:pt x="882" y="185"/>
                    <a:pt x="882" y="185"/>
                  </a:cubicBezTo>
                  <a:cubicBezTo>
                    <a:pt x="836" y="390"/>
                    <a:pt x="659" y="566"/>
                    <a:pt x="440" y="566"/>
                  </a:cubicBezTo>
                  <a:cubicBezTo>
                    <a:pt x="327" y="566"/>
                    <a:pt x="230" y="509"/>
                    <a:pt x="157" y="433"/>
                  </a:cubicBezTo>
                  <a:cubicBezTo>
                    <a:pt x="140" y="416"/>
                    <a:pt x="117" y="405"/>
                    <a:pt x="91" y="405"/>
                  </a:cubicBezTo>
                  <a:cubicBezTo>
                    <a:pt x="41" y="405"/>
                    <a:pt x="0" y="446"/>
                    <a:pt x="0" y="496"/>
                  </a:cubicBezTo>
                  <a:cubicBezTo>
                    <a:pt x="0" y="518"/>
                    <a:pt x="7" y="536"/>
                    <a:pt x="19" y="552"/>
                  </a:cubicBezTo>
                  <a:cubicBezTo>
                    <a:pt x="148" y="711"/>
                    <a:pt x="230" y="913"/>
                    <a:pt x="230" y="1133"/>
                  </a:cubicBezTo>
                  <a:cubicBezTo>
                    <a:pt x="230" y="1260"/>
                    <a:pt x="230" y="1260"/>
                    <a:pt x="230" y="1260"/>
                  </a:cubicBezTo>
                  <a:cubicBezTo>
                    <a:pt x="1804" y="1260"/>
                    <a:pt x="1804" y="1260"/>
                    <a:pt x="1804" y="1260"/>
                  </a:cubicBezTo>
                  <a:lnTo>
                    <a:pt x="1804" y="1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grpSp>
      <p:pic>
        <p:nvPicPr>
          <p:cNvPr id="59" name="Picture 58">
            <a:extLst>
              <a:ext uri="{FF2B5EF4-FFF2-40B4-BE49-F238E27FC236}">
                <a16:creationId xmlns:a16="http://schemas.microsoft.com/office/drawing/2014/main" id="{F5EE2785-2238-41F7-87DB-6C273C99556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0000" y="720000"/>
            <a:ext cx="2499365" cy="1085091"/>
          </a:xfrm>
          <a:prstGeom prst="rect">
            <a:avLst/>
          </a:prstGeom>
        </p:spPr>
      </p:pic>
    </p:spTree>
    <p:extLst>
      <p:ext uri="{BB962C8B-B14F-4D97-AF65-F5344CB8AC3E}">
        <p14:creationId xmlns:p14="http://schemas.microsoft.com/office/powerpoint/2010/main" val="70086312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384FEC-5BAA-46CE-93A6-50B4CA581F2C}" type="datetimeFigureOut">
              <a:rPr lang="en-GB" smtClean="0"/>
              <a:t>19/07/2023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E1062E-DFB4-4620-AD6C-74948ABE99BE}" type="slidenum">
              <a:rPr lang="en-GB" smtClean="0"/>
              <a:t>‹#›</a:t>
            </a:fld>
            <a:endParaRPr lang="en-GB"/>
          </a:p>
        </p:txBody>
      </p:sp>
      <p:sp>
        <p:nvSpPr>
          <p:cNvPr id="7" name="Picture Placeholder 10">
            <a:extLst>
              <a:ext uri="{FF2B5EF4-FFF2-40B4-BE49-F238E27FC236}">
                <a16:creationId xmlns:a16="http://schemas.microsoft.com/office/drawing/2014/main" id="{09571F2E-0AE7-4ED5-A3A7-572483C32C16}"/>
              </a:ext>
            </a:extLst>
          </p:cNvPr>
          <p:cNvSpPr>
            <a:spLocks noGrp="1"/>
          </p:cNvSpPr>
          <p:nvPr>
            <p:ph type="pic" sz="quarter" idx="13" hasCustomPrompt="1"/>
          </p:nvPr>
        </p:nvSpPr>
        <p:spPr>
          <a:xfrm>
            <a:off x="6744000" y="5966400"/>
            <a:ext cx="1032000" cy="499200"/>
          </a:xfrm>
        </p:spPr>
        <p:txBody>
          <a:bodyPr/>
          <a:lstStyle>
            <a:lvl1pPr algn="ctr">
              <a:defRPr sz="1200"/>
            </a:lvl1pPr>
          </a:lstStyle>
          <a:p>
            <a:r>
              <a:rPr lang="en-GB"/>
              <a:t>Partner Logo, if required</a:t>
            </a:r>
          </a:p>
        </p:txBody>
      </p:sp>
      <p:sp>
        <p:nvSpPr>
          <p:cNvPr id="8" name="Picture Placeholder 10">
            <a:extLst>
              <a:ext uri="{FF2B5EF4-FFF2-40B4-BE49-F238E27FC236}">
                <a16:creationId xmlns:a16="http://schemas.microsoft.com/office/drawing/2014/main" id="{08DE7B98-660C-4B6E-891C-17D3C5DE0E00}"/>
              </a:ext>
            </a:extLst>
          </p:cNvPr>
          <p:cNvSpPr>
            <a:spLocks noGrp="1"/>
          </p:cNvSpPr>
          <p:nvPr>
            <p:ph type="pic" sz="quarter" idx="14" hasCustomPrompt="1"/>
          </p:nvPr>
        </p:nvSpPr>
        <p:spPr>
          <a:xfrm>
            <a:off x="7956000" y="5966400"/>
            <a:ext cx="1032000" cy="499200"/>
          </a:xfrm>
        </p:spPr>
        <p:txBody>
          <a:bodyPr/>
          <a:lstStyle>
            <a:lvl1pPr algn="ctr">
              <a:defRPr sz="1200"/>
            </a:lvl1pPr>
          </a:lstStyle>
          <a:p>
            <a:r>
              <a:rPr lang="en-GB"/>
              <a:t>Partner Logo, if required</a:t>
            </a:r>
          </a:p>
        </p:txBody>
      </p:sp>
      <p:sp>
        <p:nvSpPr>
          <p:cNvPr id="9" name="Picture Placeholder 10">
            <a:extLst>
              <a:ext uri="{FF2B5EF4-FFF2-40B4-BE49-F238E27FC236}">
                <a16:creationId xmlns:a16="http://schemas.microsoft.com/office/drawing/2014/main" id="{6C5065A9-5B40-4A0E-8705-781D8C9FD80E}"/>
              </a:ext>
            </a:extLst>
          </p:cNvPr>
          <p:cNvSpPr>
            <a:spLocks noGrp="1"/>
          </p:cNvSpPr>
          <p:nvPr>
            <p:ph type="pic" sz="quarter" idx="15" hasCustomPrompt="1"/>
          </p:nvPr>
        </p:nvSpPr>
        <p:spPr>
          <a:xfrm>
            <a:off x="9168000" y="5966400"/>
            <a:ext cx="1032000" cy="499200"/>
          </a:xfrm>
        </p:spPr>
        <p:txBody>
          <a:bodyPr/>
          <a:lstStyle>
            <a:lvl1pPr algn="ctr">
              <a:defRPr sz="1200"/>
            </a:lvl1pPr>
          </a:lstStyle>
          <a:p>
            <a:r>
              <a:rPr lang="en-GB"/>
              <a:t>Partner Logo, if required</a:t>
            </a:r>
          </a:p>
        </p:txBody>
      </p:sp>
    </p:spTree>
    <p:extLst>
      <p:ext uri="{BB962C8B-B14F-4D97-AF65-F5344CB8AC3E}">
        <p14:creationId xmlns:p14="http://schemas.microsoft.com/office/powerpoint/2010/main" val="331172646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Small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sz="3200"/>
            </a:lvl1pPr>
            <a:lvl2pPr>
              <a:defRPr sz="3200"/>
            </a:lvl2pPr>
            <a:lvl3pPr>
              <a:defRPr sz="3200"/>
            </a:lvl3pPr>
            <a:lvl4pPr marL="898525" indent="-450850">
              <a:defRPr sz="3200"/>
            </a:lvl4pPr>
            <a:lvl5pPr marL="1346200" indent="-447675">
              <a:defRPr sz="3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384FEC-5BAA-46CE-93A6-50B4CA581F2C}" type="datetimeFigureOut">
              <a:rPr lang="en-GB" smtClean="0"/>
              <a:t>19/07/2023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E1062E-DFB4-4620-AD6C-74948ABE99BE}" type="slidenum">
              <a:rPr lang="en-GB" smtClean="0"/>
              <a:t>‹#›</a:t>
            </a:fld>
            <a:endParaRPr lang="en-GB"/>
          </a:p>
        </p:txBody>
      </p:sp>
      <p:sp>
        <p:nvSpPr>
          <p:cNvPr id="7" name="Picture Placeholder 10">
            <a:extLst>
              <a:ext uri="{FF2B5EF4-FFF2-40B4-BE49-F238E27FC236}">
                <a16:creationId xmlns:a16="http://schemas.microsoft.com/office/drawing/2014/main" id="{452F1907-088A-4397-84B2-4EAA79F64320}"/>
              </a:ext>
            </a:extLst>
          </p:cNvPr>
          <p:cNvSpPr>
            <a:spLocks noGrp="1"/>
          </p:cNvSpPr>
          <p:nvPr>
            <p:ph type="pic" sz="quarter" idx="13" hasCustomPrompt="1"/>
          </p:nvPr>
        </p:nvSpPr>
        <p:spPr>
          <a:xfrm>
            <a:off x="6744000" y="5966400"/>
            <a:ext cx="1032000" cy="499200"/>
          </a:xfrm>
        </p:spPr>
        <p:txBody>
          <a:bodyPr/>
          <a:lstStyle>
            <a:lvl1pPr algn="ctr">
              <a:defRPr sz="1200"/>
            </a:lvl1pPr>
          </a:lstStyle>
          <a:p>
            <a:r>
              <a:rPr lang="en-GB"/>
              <a:t>Partner Logo, if required</a:t>
            </a:r>
          </a:p>
        </p:txBody>
      </p:sp>
      <p:sp>
        <p:nvSpPr>
          <p:cNvPr id="8" name="Picture Placeholder 10">
            <a:extLst>
              <a:ext uri="{FF2B5EF4-FFF2-40B4-BE49-F238E27FC236}">
                <a16:creationId xmlns:a16="http://schemas.microsoft.com/office/drawing/2014/main" id="{5B88F178-9991-43C3-BC7D-0E206CC3077C}"/>
              </a:ext>
            </a:extLst>
          </p:cNvPr>
          <p:cNvSpPr>
            <a:spLocks noGrp="1"/>
          </p:cNvSpPr>
          <p:nvPr>
            <p:ph type="pic" sz="quarter" idx="14" hasCustomPrompt="1"/>
          </p:nvPr>
        </p:nvSpPr>
        <p:spPr>
          <a:xfrm>
            <a:off x="7956000" y="5966400"/>
            <a:ext cx="1032000" cy="499200"/>
          </a:xfrm>
        </p:spPr>
        <p:txBody>
          <a:bodyPr/>
          <a:lstStyle>
            <a:lvl1pPr algn="ctr">
              <a:defRPr sz="1200"/>
            </a:lvl1pPr>
          </a:lstStyle>
          <a:p>
            <a:r>
              <a:rPr lang="en-GB"/>
              <a:t>Partner Logo, if required</a:t>
            </a:r>
          </a:p>
        </p:txBody>
      </p:sp>
      <p:sp>
        <p:nvSpPr>
          <p:cNvPr id="9" name="Picture Placeholder 10">
            <a:extLst>
              <a:ext uri="{FF2B5EF4-FFF2-40B4-BE49-F238E27FC236}">
                <a16:creationId xmlns:a16="http://schemas.microsoft.com/office/drawing/2014/main" id="{CD9373FA-9BAF-45BF-8834-56BEED3251F9}"/>
              </a:ext>
            </a:extLst>
          </p:cNvPr>
          <p:cNvSpPr>
            <a:spLocks noGrp="1"/>
          </p:cNvSpPr>
          <p:nvPr>
            <p:ph type="pic" sz="quarter" idx="15" hasCustomPrompt="1"/>
          </p:nvPr>
        </p:nvSpPr>
        <p:spPr>
          <a:xfrm>
            <a:off x="9168000" y="5966400"/>
            <a:ext cx="1032000" cy="499200"/>
          </a:xfrm>
        </p:spPr>
        <p:txBody>
          <a:bodyPr/>
          <a:lstStyle>
            <a:lvl1pPr algn="ctr">
              <a:defRPr sz="1200"/>
            </a:lvl1pPr>
          </a:lstStyle>
          <a:p>
            <a:r>
              <a:rPr lang="en-GB"/>
              <a:t>Partner Logo, if required</a:t>
            </a:r>
          </a:p>
        </p:txBody>
      </p:sp>
    </p:spTree>
    <p:extLst>
      <p:ext uri="{BB962C8B-B14F-4D97-AF65-F5344CB8AC3E}">
        <p14:creationId xmlns:p14="http://schemas.microsoft.com/office/powerpoint/2010/main" val="392923345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E6F5E-0AC7-49F2-B82C-F4F443CFC44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97F2FCC-57C7-4A94-AC20-29BA735F7EFA}"/>
              </a:ext>
            </a:extLst>
          </p:cNvPr>
          <p:cNvSpPr>
            <a:spLocks noGrp="1"/>
          </p:cNvSpPr>
          <p:nvPr>
            <p:ph type="dt" sz="half" idx="10"/>
          </p:nvPr>
        </p:nvSpPr>
        <p:spPr/>
        <p:txBody>
          <a:bodyPr/>
          <a:lstStyle/>
          <a:p>
            <a:fld id="{87384FEC-5BAA-46CE-93A6-50B4CA581F2C}" type="datetimeFigureOut">
              <a:rPr lang="en-GB" smtClean="0"/>
              <a:pPr/>
              <a:t>19/07/2023</a:t>
            </a:fld>
            <a:endParaRPr lang="en-GB"/>
          </a:p>
        </p:txBody>
      </p:sp>
      <p:sp>
        <p:nvSpPr>
          <p:cNvPr id="4" name="Footer Placeholder 3">
            <a:extLst>
              <a:ext uri="{FF2B5EF4-FFF2-40B4-BE49-F238E27FC236}">
                <a16:creationId xmlns:a16="http://schemas.microsoft.com/office/drawing/2014/main" id="{B2BE120F-3DB7-4EB7-AAC2-DD48150A41C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0F5C641-8710-44A4-A6CF-9F9FF2F33B2B}"/>
              </a:ext>
            </a:extLst>
          </p:cNvPr>
          <p:cNvSpPr>
            <a:spLocks noGrp="1"/>
          </p:cNvSpPr>
          <p:nvPr>
            <p:ph type="sldNum" sz="quarter" idx="12"/>
          </p:nvPr>
        </p:nvSpPr>
        <p:spPr/>
        <p:txBody>
          <a:bodyPr/>
          <a:lstStyle/>
          <a:p>
            <a:fld id="{A5E1062E-DFB4-4620-AD6C-74948ABE99BE}" type="slidenum">
              <a:rPr lang="en-GB" smtClean="0"/>
              <a:pPr/>
              <a:t>‹#›</a:t>
            </a:fld>
            <a:endParaRPr lang="en-GB"/>
          </a:p>
        </p:txBody>
      </p:sp>
      <p:sp>
        <p:nvSpPr>
          <p:cNvPr id="7" name="Picture Placeholder 6">
            <a:extLst>
              <a:ext uri="{FF2B5EF4-FFF2-40B4-BE49-F238E27FC236}">
                <a16:creationId xmlns:a16="http://schemas.microsoft.com/office/drawing/2014/main" id="{3357A9BB-A58D-4B18-8C91-1BD12F60104C}"/>
              </a:ext>
            </a:extLst>
          </p:cNvPr>
          <p:cNvSpPr>
            <a:spLocks noGrp="1"/>
          </p:cNvSpPr>
          <p:nvPr>
            <p:ph type="pic" sz="quarter" idx="13"/>
          </p:nvPr>
        </p:nvSpPr>
        <p:spPr bwMode="gray">
          <a:xfrm>
            <a:off x="1439333" y="1875367"/>
            <a:ext cx="9628384" cy="3494400"/>
          </a:xfrm>
          <a:solidFill>
            <a:schemeClr val="bg1">
              <a:lumMod val="85000"/>
            </a:schemeClr>
          </a:solidFill>
        </p:spPr>
        <p:txBody>
          <a:bodyPr/>
          <a:lstStyle>
            <a:lvl1pPr>
              <a:defRPr sz="1400"/>
            </a:lvl1pPr>
          </a:lstStyle>
          <a:p>
            <a:r>
              <a:rPr lang="en-US"/>
              <a:t>Click icon to add picture</a:t>
            </a:r>
            <a:endParaRPr lang="en-GB"/>
          </a:p>
        </p:txBody>
      </p:sp>
      <p:sp>
        <p:nvSpPr>
          <p:cNvPr id="8" name="Picture Placeholder 10">
            <a:extLst>
              <a:ext uri="{FF2B5EF4-FFF2-40B4-BE49-F238E27FC236}">
                <a16:creationId xmlns:a16="http://schemas.microsoft.com/office/drawing/2014/main" id="{48D796F4-FBE7-4154-A27B-DF10D2888E8A}"/>
              </a:ext>
            </a:extLst>
          </p:cNvPr>
          <p:cNvSpPr>
            <a:spLocks noGrp="1"/>
          </p:cNvSpPr>
          <p:nvPr>
            <p:ph type="pic" sz="quarter" idx="14" hasCustomPrompt="1"/>
          </p:nvPr>
        </p:nvSpPr>
        <p:spPr>
          <a:xfrm>
            <a:off x="6744000" y="5966400"/>
            <a:ext cx="1032000" cy="499200"/>
          </a:xfrm>
        </p:spPr>
        <p:txBody>
          <a:bodyPr/>
          <a:lstStyle>
            <a:lvl1pPr algn="ctr">
              <a:defRPr sz="1200"/>
            </a:lvl1pPr>
          </a:lstStyle>
          <a:p>
            <a:r>
              <a:rPr lang="en-GB"/>
              <a:t>Partner Logo, if required</a:t>
            </a:r>
          </a:p>
        </p:txBody>
      </p:sp>
      <p:sp>
        <p:nvSpPr>
          <p:cNvPr id="9" name="Picture Placeholder 10">
            <a:extLst>
              <a:ext uri="{FF2B5EF4-FFF2-40B4-BE49-F238E27FC236}">
                <a16:creationId xmlns:a16="http://schemas.microsoft.com/office/drawing/2014/main" id="{E891544B-01BD-4B31-A6C5-FFD90E3CA8B1}"/>
              </a:ext>
            </a:extLst>
          </p:cNvPr>
          <p:cNvSpPr>
            <a:spLocks noGrp="1"/>
          </p:cNvSpPr>
          <p:nvPr>
            <p:ph type="pic" sz="quarter" idx="15" hasCustomPrompt="1"/>
          </p:nvPr>
        </p:nvSpPr>
        <p:spPr>
          <a:xfrm>
            <a:off x="7956000" y="5966400"/>
            <a:ext cx="1032000" cy="499200"/>
          </a:xfrm>
        </p:spPr>
        <p:txBody>
          <a:bodyPr/>
          <a:lstStyle>
            <a:lvl1pPr algn="ctr">
              <a:defRPr sz="1200"/>
            </a:lvl1pPr>
          </a:lstStyle>
          <a:p>
            <a:r>
              <a:rPr lang="en-GB"/>
              <a:t>Partner Logo, if required</a:t>
            </a:r>
          </a:p>
        </p:txBody>
      </p:sp>
      <p:sp>
        <p:nvSpPr>
          <p:cNvPr id="10" name="Picture Placeholder 10">
            <a:extLst>
              <a:ext uri="{FF2B5EF4-FFF2-40B4-BE49-F238E27FC236}">
                <a16:creationId xmlns:a16="http://schemas.microsoft.com/office/drawing/2014/main" id="{0FA81022-8623-477C-BE9D-C8D8C1AF40E1}"/>
              </a:ext>
            </a:extLst>
          </p:cNvPr>
          <p:cNvSpPr>
            <a:spLocks noGrp="1"/>
          </p:cNvSpPr>
          <p:nvPr>
            <p:ph type="pic" sz="quarter" idx="16" hasCustomPrompt="1"/>
          </p:nvPr>
        </p:nvSpPr>
        <p:spPr>
          <a:xfrm>
            <a:off x="9168000" y="5966400"/>
            <a:ext cx="1032000" cy="499200"/>
          </a:xfrm>
        </p:spPr>
        <p:txBody>
          <a:bodyPr/>
          <a:lstStyle>
            <a:lvl1pPr algn="ctr">
              <a:defRPr sz="1200"/>
            </a:lvl1pPr>
          </a:lstStyle>
          <a:p>
            <a:r>
              <a:rPr lang="en-GB"/>
              <a:t>Partner Logo, if required</a:t>
            </a:r>
          </a:p>
        </p:txBody>
      </p:sp>
    </p:spTree>
    <p:extLst>
      <p:ext uri="{BB962C8B-B14F-4D97-AF65-F5344CB8AC3E}">
        <p14:creationId xmlns:p14="http://schemas.microsoft.com/office/powerpoint/2010/main" val="6075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E6F5E-0AC7-49F2-B82C-F4F443CFC44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97F2FCC-57C7-4A94-AC20-29BA735F7EFA}"/>
              </a:ext>
            </a:extLst>
          </p:cNvPr>
          <p:cNvSpPr>
            <a:spLocks noGrp="1"/>
          </p:cNvSpPr>
          <p:nvPr>
            <p:ph type="dt" sz="half" idx="10"/>
          </p:nvPr>
        </p:nvSpPr>
        <p:spPr/>
        <p:txBody>
          <a:bodyPr/>
          <a:lstStyle/>
          <a:p>
            <a:fld id="{87384FEC-5BAA-46CE-93A6-50B4CA581F2C}" type="datetimeFigureOut">
              <a:rPr lang="en-GB" smtClean="0"/>
              <a:pPr/>
              <a:t>19/07/2023</a:t>
            </a:fld>
            <a:endParaRPr lang="en-GB"/>
          </a:p>
        </p:txBody>
      </p:sp>
      <p:sp>
        <p:nvSpPr>
          <p:cNvPr id="4" name="Footer Placeholder 3">
            <a:extLst>
              <a:ext uri="{FF2B5EF4-FFF2-40B4-BE49-F238E27FC236}">
                <a16:creationId xmlns:a16="http://schemas.microsoft.com/office/drawing/2014/main" id="{B2BE120F-3DB7-4EB7-AAC2-DD48150A41C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0F5C641-8710-44A4-A6CF-9F9FF2F33B2B}"/>
              </a:ext>
            </a:extLst>
          </p:cNvPr>
          <p:cNvSpPr>
            <a:spLocks noGrp="1"/>
          </p:cNvSpPr>
          <p:nvPr>
            <p:ph type="sldNum" sz="quarter" idx="12"/>
          </p:nvPr>
        </p:nvSpPr>
        <p:spPr/>
        <p:txBody>
          <a:bodyPr/>
          <a:lstStyle/>
          <a:p>
            <a:fld id="{A5E1062E-DFB4-4620-AD6C-74948ABE99BE}" type="slidenum">
              <a:rPr lang="en-GB" smtClean="0"/>
              <a:pPr/>
              <a:t>‹#›</a:t>
            </a:fld>
            <a:endParaRPr lang="en-GB"/>
          </a:p>
        </p:txBody>
      </p:sp>
      <p:sp>
        <p:nvSpPr>
          <p:cNvPr id="7" name="Picture Placeholder 6">
            <a:extLst>
              <a:ext uri="{FF2B5EF4-FFF2-40B4-BE49-F238E27FC236}">
                <a16:creationId xmlns:a16="http://schemas.microsoft.com/office/drawing/2014/main" id="{3357A9BB-A58D-4B18-8C91-1BD12F60104C}"/>
              </a:ext>
            </a:extLst>
          </p:cNvPr>
          <p:cNvSpPr>
            <a:spLocks noGrp="1"/>
          </p:cNvSpPr>
          <p:nvPr>
            <p:ph type="pic" sz="quarter" idx="13"/>
          </p:nvPr>
        </p:nvSpPr>
        <p:spPr bwMode="gray">
          <a:xfrm>
            <a:off x="1439334" y="1875367"/>
            <a:ext cx="4472517" cy="3494400"/>
          </a:xfrm>
          <a:solidFill>
            <a:schemeClr val="bg1">
              <a:lumMod val="85000"/>
            </a:schemeClr>
          </a:solidFill>
        </p:spPr>
        <p:txBody>
          <a:bodyPr/>
          <a:lstStyle>
            <a:lvl1pPr>
              <a:defRPr sz="1400"/>
            </a:lvl1pPr>
          </a:lstStyle>
          <a:p>
            <a:r>
              <a:rPr lang="en-US"/>
              <a:t>Click icon to add picture</a:t>
            </a:r>
            <a:endParaRPr lang="en-GB"/>
          </a:p>
        </p:txBody>
      </p:sp>
      <p:sp>
        <p:nvSpPr>
          <p:cNvPr id="8" name="Picture Placeholder 6">
            <a:extLst>
              <a:ext uri="{FF2B5EF4-FFF2-40B4-BE49-F238E27FC236}">
                <a16:creationId xmlns:a16="http://schemas.microsoft.com/office/drawing/2014/main" id="{A263E687-20C7-4748-A812-2CCCE40FD823}"/>
              </a:ext>
            </a:extLst>
          </p:cNvPr>
          <p:cNvSpPr>
            <a:spLocks noGrp="1"/>
          </p:cNvSpPr>
          <p:nvPr>
            <p:ph type="pic" sz="quarter" idx="14"/>
          </p:nvPr>
        </p:nvSpPr>
        <p:spPr bwMode="gray">
          <a:xfrm>
            <a:off x="6595200" y="1875367"/>
            <a:ext cx="4472517" cy="3494400"/>
          </a:xfrm>
          <a:solidFill>
            <a:schemeClr val="bg1">
              <a:lumMod val="85000"/>
            </a:schemeClr>
          </a:solidFill>
        </p:spPr>
        <p:txBody>
          <a:bodyPr/>
          <a:lstStyle>
            <a:lvl1pPr>
              <a:defRPr sz="1400"/>
            </a:lvl1pPr>
          </a:lstStyle>
          <a:p>
            <a:r>
              <a:rPr lang="en-US"/>
              <a:t>Click icon to add picture</a:t>
            </a:r>
            <a:endParaRPr lang="en-GB"/>
          </a:p>
        </p:txBody>
      </p:sp>
      <p:sp>
        <p:nvSpPr>
          <p:cNvPr id="9" name="Picture Placeholder 10">
            <a:extLst>
              <a:ext uri="{FF2B5EF4-FFF2-40B4-BE49-F238E27FC236}">
                <a16:creationId xmlns:a16="http://schemas.microsoft.com/office/drawing/2014/main" id="{70C5C5F7-10F4-4A34-94B7-937C7C352A37}"/>
              </a:ext>
            </a:extLst>
          </p:cNvPr>
          <p:cNvSpPr>
            <a:spLocks noGrp="1"/>
          </p:cNvSpPr>
          <p:nvPr>
            <p:ph type="pic" sz="quarter" idx="15" hasCustomPrompt="1"/>
          </p:nvPr>
        </p:nvSpPr>
        <p:spPr>
          <a:xfrm>
            <a:off x="6744000" y="5966400"/>
            <a:ext cx="1032000" cy="499200"/>
          </a:xfrm>
        </p:spPr>
        <p:txBody>
          <a:bodyPr/>
          <a:lstStyle>
            <a:lvl1pPr algn="ctr">
              <a:defRPr sz="1200"/>
            </a:lvl1pPr>
          </a:lstStyle>
          <a:p>
            <a:r>
              <a:rPr lang="en-GB"/>
              <a:t>Partner Logo, if required</a:t>
            </a:r>
          </a:p>
        </p:txBody>
      </p:sp>
      <p:sp>
        <p:nvSpPr>
          <p:cNvPr id="10" name="Picture Placeholder 10">
            <a:extLst>
              <a:ext uri="{FF2B5EF4-FFF2-40B4-BE49-F238E27FC236}">
                <a16:creationId xmlns:a16="http://schemas.microsoft.com/office/drawing/2014/main" id="{E6A0DD40-34A3-4685-BD80-965DC092B226}"/>
              </a:ext>
            </a:extLst>
          </p:cNvPr>
          <p:cNvSpPr>
            <a:spLocks noGrp="1"/>
          </p:cNvSpPr>
          <p:nvPr>
            <p:ph type="pic" sz="quarter" idx="16" hasCustomPrompt="1"/>
          </p:nvPr>
        </p:nvSpPr>
        <p:spPr>
          <a:xfrm>
            <a:off x="7956000" y="5966400"/>
            <a:ext cx="1032000" cy="499200"/>
          </a:xfrm>
        </p:spPr>
        <p:txBody>
          <a:bodyPr/>
          <a:lstStyle>
            <a:lvl1pPr algn="ctr">
              <a:defRPr sz="1200"/>
            </a:lvl1pPr>
          </a:lstStyle>
          <a:p>
            <a:r>
              <a:rPr lang="en-GB"/>
              <a:t>Partner Logo, if required</a:t>
            </a:r>
          </a:p>
        </p:txBody>
      </p:sp>
      <p:sp>
        <p:nvSpPr>
          <p:cNvPr id="11" name="Picture Placeholder 10">
            <a:extLst>
              <a:ext uri="{FF2B5EF4-FFF2-40B4-BE49-F238E27FC236}">
                <a16:creationId xmlns:a16="http://schemas.microsoft.com/office/drawing/2014/main" id="{E23D9F8E-DBFD-498D-B645-19259C118DE1}"/>
              </a:ext>
            </a:extLst>
          </p:cNvPr>
          <p:cNvSpPr>
            <a:spLocks noGrp="1"/>
          </p:cNvSpPr>
          <p:nvPr>
            <p:ph type="pic" sz="quarter" idx="17" hasCustomPrompt="1"/>
          </p:nvPr>
        </p:nvSpPr>
        <p:spPr>
          <a:xfrm>
            <a:off x="9168000" y="5966400"/>
            <a:ext cx="1032000" cy="499200"/>
          </a:xfrm>
        </p:spPr>
        <p:txBody>
          <a:bodyPr/>
          <a:lstStyle>
            <a:lvl1pPr algn="ctr">
              <a:defRPr sz="1200"/>
            </a:lvl1pPr>
          </a:lstStyle>
          <a:p>
            <a:r>
              <a:rPr lang="en-GB"/>
              <a:t>Partner Logo, if required</a:t>
            </a:r>
          </a:p>
        </p:txBody>
      </p:sp>
    </p:spTree>
    <p:extLst>
      <p:ext uri="{BB962C8B-B14F-4D97-AF65-F5344CB8AC3E}">
        <p14:creationId xmlns:p14="http://schemas.microsoft.com/office/powerpoint/2010/main" val="347243576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Full Bleed Image">
    <p:bg>
      <p:bgPr>
        <a:solidFill>
          <a:schemeClr val="bg1">
            <a:lumMod val="85000"/>
          </a:schemeClr>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24D91F1-450B-48BF-B3DA-2A9C8ADFD06E}"/>
              </a:ext>
            </a:extLst>
          </p:cNvPr>
          <p:cNvSpPr>
            <a:spLocks noGrp="1"/>
          </p:cNvSpPr>
          <p:nvPr>
            <p:ph type="pic" sz="quarter" idx="10"/>
          </p:nvPr>
        </p:nvSpPr>
        <p:spPr>
          <a:xfrm>
            <a:off x="0" y="0"/>
            <a:ext cx="12192000" cy="6858000"/>
          </a:xfrm>
          <a:solidFill>
            <a:schemeClr val="bg1">
              <a:lumMod val="85000"/>
            </a:schemeClr>
          </a:solidFill>
        </p:spPr>
        <p:txBody>
          <a:bodyPr/>
          <a:lstStyle>
            <a:lvl1pPr>
              <a:defRPr sz="1400"/>
            </a:lvl1pPr>
          </a:lstStyle>
          <a:p>
            <a:r>
              <a:rPr lang="en-US"/>
              <a:t>Click icon to add picture</a:t>
            </a:r>
            <a:endParaRPr lang="en-GB"/>
          </a:p>
        </p:txBody>
      </p:sp>
    </p:spTree>
    <p:extLst>
      <p:ext uri="{BB962C8B-B14F-4D97-AF65-F5344CB8AC3E}">
        <p14:creationId xmlns:p14="http://schemas.microsoft.com/office/powerpoint/2010/main" val="306171709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rgbClr val="FFFFE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40001" y="806401"/>
            <a:ext cx="10163567" cy="1068967"/>
          </a:xfrm>
          <a:prstGeom prst="rect">
            <a:avLst/>
          </a:prstGeom>
        </p:spPr>
        <p:txBody>
          <a:bodyPr vert="horz" lIns="0" tIns="0" rIns="0" bIns="0" rtlCol="0" anchor="t">
            <a:noAutofit/>
          </a:bodyPr>
          <a:lstStyle/>
          <a:p>
            <a:r>
              <a:rPr lang="en-US"/>
              <a:t>Click to edit Master title style</a:t>
            </a:r>
          </a:p>
        </p:txBody>
      </p:sp>
      <p:sp>
        <p:nvSpPr>
          <p:cNvPr id="3" name="Text Placeholder 2"/>
          <p:cNvSpPr>
            <a:spLocks noGrp="1"/>
          </p:cNvSpPr>
          <p:nvPr>
            <p:ph type="body" idx="1"/>
          </p:nvPr>
        </p:nvSpPr>
        <p:spPr>
          <a:xfrm>
            <a:off x="1439999" y="1875367"/>
            <a:ext cx="10163567" cy="3858685"/>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554134" y="5966400"/>
            <a:ext cx="1162652" cy="365125"/>
          </a:xfrm>
          <a:prstGeom prst="rect">
            <a:avLst/>
          </a:prstGeom>
        </p:spPr>
        <p:txBody>
          <a:bodyPr vert="horz" lIns="0" tIns="0" rIns="0" bIns="0" rtlCol="0" anchor="t">
            <a:noAutofit/>
          </a:bodyPr>
          <a:lstStyle>
            <a:lvl1pPr algn="l">
              <a:defRPr sz="1600">
                <a:solidFill>
                  <a:schemeClr val="tx1"/>
                </a:solidFill>
              </a:defRPr>
            </a:lvl1pPr>
          </a:lstStyle>
          <a:p>
            <a:fld id="{87384FEC-5BAA-46CE-93A6-50B4CA581F2C}" type="datetimeFigureOut">
              <a:rPr lang="en-GB" smtClean="0"/>
              <a:pPr/>
              <a:t>19/07/2023</a:t>
            </a:fld>
            <a:endParaRPr lang="en-GB"/>
          </a:p>
        </p:txBody>
      </p:sp>
      <p:sp>
        <p:nvSpPr>
          <p:cNvPr id="5" name="Footer Placeholder 4"/>
          <p:cNvSpPr>
            <a:spLocks noGrp="1"/>
          </p:cNvSpPr>
          <p:nvPr>
            <p:ph type="ftr" sz="quarter" idx="3"/>
          </p:nvPr>
        </p:nvSpPr>
        <p:spPr>
          <a:xfrm>
            <a:off x="2030136" y="5966400"/>
            <a:ext cx="3523997" cy="365125"/>
          </a:xfrm>
          <a:prstGeom prst="rect">
            <a:avLst/>
          </a:prstGeom>
        </p:spPr>
        <p:txBody>
          <a:bodyPr vert="horz" lIns="0" tIns="0" rIns="0" bIns="0" rtlCol="0" anchor="t">
            <a:noAutofit/>
          </a:bodyPr>
          <a:lstStyle>
            <a:lvl1pPr algn="l">
              <a:defRPr sz="1600">
                <a:solidFill>
                  <a:schemeClr val="tx1"/>
                </a:solidFill>
              </a:defRPr>
            </a:lvl1pPr>
          </a:lstStyle>
          <a:p>
            <a:endParaRPr lang="en-GB"/>
          </a:p>
        </p:txBody>
      </p:sp>
      <p:sp>
        <p:nvSpPr>
          <p:cNvPr id="6" name="Slide Number Placeholder 5"/>
          <p:cNvSpPr>
            <a:spLocks noGrp="1"/>
          </p:cNvSpPr>
          <p:nvPr>
            <p:ph type="sldNum" sz="quarter" idx="4"/>
          </p:nvPr>
        </p:nvSpPr>
        <p:spPr>
          <a:xfrm>
            <a:off x="1439333" y="5966400"/>
            <a:ext cx="590803" cy="365125"/>
          </a:xfrm>
          <a:prstGeom prst="rect">
            <a:avLst/>
          </a:prstGeom>
        </p:spPr>
        <p:txBody>
          <a:bodyPr vert="horz" lIns="0" tIns="0" rIns="0" bIns="0" rtlCol="0" anchor="t">
            <a:noAutofit/>
          </a:bodyPr>
          <a:lstStyle>
            <a:lvl1pPr algn="l">
              <a:defRPr sz="1600">
                <a:solidFill>
                  <a:schemeClr val="tx1"/>
                </a:solidFill>
              </a:defRPr>
            </a:lvl1pPr>
          </a:lstStyle>
          <a:p>
            <a:fld id="{A5E1062E-DFB4-4620-AD6C-74948ABE99BE}" type="slidenum">
              <a:rPr lang="en-GB" smtClean="0"/>
              <a:pPr/>
              <a:t>‹#›</a:t>
            </a:fld>
            <a:endParaRPr lang="en-GB"/>
          </a:p>
        </p:txBody>
      </p:sp>
      <p:pic>
        <p:nvPicPr>
          <p:cNvPr id="7" name="Picture 6">
            <a:extLst>
              <a:ext uri="{FF2B5EF4-FFF2-40B4-BE49-F238E27FC236}">
                <a16:creationId xmlns:a16="http://schemas.microsoft.com/office/drawing/2014/main" id="{01C2B9E7-EBB8-4A77-A092-3DD064DDC4C8}"/>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0480367" y="5966401"/>
            <a:ext cx="1123200" cy="487633"/>
          </a:xfrm>
          <a:prstGeom prst="rect">
            <a:avLst/>
          </a:prstGeom>
        </p:spPr>
      </p:pic>
    </p:spTree>
    <p:extLst>
      <p:ext uri="{BB962C8B-B14F-4D97-AF65-F5344CB8AC3E}">
        <p14:creationId xmlns:p14="http://schemas.microsoft.com/office/powerpoint/2010/main" val="3112729293"/>
      </p:ext>
    </p:extLst>
  </p:cSld>
  <p:clrMap bg1="lt1" tx1="dk1" bg2="lt2" tx2="dk2" accent1="accent1" accent2="accent2" accent3="accent3" accent4="accent4" accent5="accent5" accent6="accent6" hlink="hlink" folHlink="folHlink"/>
  <p:sldLayoutIdLst>
    <p:sldLayoutId id="2147483681" r:id="rId1"/>
    <p:sldLayoutId id="2147483680" r:id="rId2"/>
    <p:sldLayoutId id="2147483682" r:id="rId3"/>
    <p:sldLayoutId id="2147483661" r:id="rId4"/>
    <p:sldLayoutId id="2147483662" r:id="rId5"/>
    <p:sldLayoutId id="2147483672" r:id="rId6"/>
    <p:sldLayoutId id="2147483674" r:id="rId7"/>
    <p:sldLayoutId id="2147483673" r:id="rId8"/>
    <p:sldLayoutId id="2147483675" r:id="rId9"/>
    <p:sldLayoutId id="2147483678" r:id="rId10"/>
    <p:sldLayoutId id="2147483676" r:id="rId11"/>
    <p:sldLayoutId id="2147483666" r:id="rId12"/>
    <p:sldLayoutId id="2147483667" r:id="rId13"/>
    <p:sldLayoutId id="2147483684" r:id="rId14"/>
  </p:sldLayoutIdLst>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xStyles>
    <p:titleStyle>
      <a:lvl1pPr algn="l" defTabSz="914377" rtl="0" eaLnBrk="1" latinLnBrk="0" hangingPunct="1">
        <a:lnSpc>
          <a:spcPct val="85000"/>
        </a:lnSpc>
        <a:spcBef>
          <a:spcPct val="0"/>
        </a:spcBef>
        <a:buNone/>
        <a:defRPr sz="5600" b="0" kern="1200">
          <a:solidFill>
            <a:schemeClr val="accent1"/>
          </a:solidFill>
          <a:latin typeface="+mj-lt"/>
          <a:ea typeface="+mj-ea"/>
          <a:cs typeface="+mj-cs"/>
        </a:defRPr>
      </a:lvl1pPr>
    </p:titleStyle>
    <p:bodyStyle>
      <a:lvl1pPr marL="0" indent="0" algn="l" defTabSz="914377" rtl="0" eaLnBrk="1" latinLnBrk="0" hangingPunct="1">
        <a:lnSpc>
          <a:spcPct val="100000"/>
        </a:lnSpc>
        <a:spcBef>
          <a:spcPts val="0"/>
        </a:spcBef>
        <a:buFont typeface="Arial" panose="020B0604020202020204" pitchFamily="34" charset="0"/>
        <a:buNone/>
        <a:defRPr sz="4500" kern="1200">
          <a:solidFill>
            <a:schemeClr val="tx1"/>
          </a:solidFill>
          <a:latin typeface="+mn-lt"/>
          <a:ea typeface="+mn-ea"/>
          <a:cs typeface="+mn-cs"/>
        </a:defRPr>
      </a:lvl1pPr>
      <a:lvl2pPr marL="0" indent="0" algn="l" defTabSz="914377" rtl="0" eaLnBrk="1" latinLnBrk="0" hangingPunct="1">
        <a:lnSpc>
          <a:spcPct val="100000"/>
        </a:lnSpc>
        <a:spcBef>
          <a:spcPts val="0"/>
        </a:spcBef>
        <a:buFont typeface="Arial" panose="020B0604020202020204" pitchFamily="34" charset="0"/>
        <a:buNone/>
        <a:defRPr sz="4500" b="0" kern="1200">
          <a:solidFill>
            <a:schemeClr val="accent1"/>
          </a:solidFill>
          <a:latin typeface="+mj-lt"/>
          <a:ea typeface="+mn-ea"/>
          <a:cs typeface="+mn-cs"/>
        </a:defRPr>
      </a:lvl2pPr>
      <a:lvl3pPr marL="447675" indent="-447675" algn="l" defTabSz="914377" rtl="0" eaLnBrk="1" latinLnBrk="0" hangingPunct="1">
        <a:lnSpc>
          <a:spcPct val="100000"/>
        </a:lnSpc>
        <a:spcBef>
          <a:spcPts val="0"/>
        </a:spcBef>
        <a:buClr>
          <a:schemeClr val="accent2"/>
        </a:buClr>
        <a:buFont typeface="Arial" panose="020B0604020202020204" pitchFamily="34" charset="0"/>
        <a:buChar char="•"/>
        <a:defRPr sz="4500" kern="1200">
          <a:solidFill>
            <a:schemeClr val="tx1"/>
          </a:solidFill>
          <a:latin typeface="+mn-lt"/>
          <a:ea typeface="+mn-ea"/>
          <a:cs typeface="+mn-cs"/>
        </a:defRPr>
      </a:lvl3pPr>
      <a:lvl4pPr marL="898525" indent="-450850" algn="l" defTabSz="914377" rtl="0" eaLnBrk="1" latinLnBrk="0" hangingPunct="1">
        <a:lnSpc>
          <a:spcPct val="100000"/>
        </a:lnSpc>
        <a:spcBef>
          <a:spcPts val="0"/>
        </a:spcBef>
        <a:buClr>
          <a:schemeClr val="accent2"/>
        </a:buClr>
        <a:buFont typeface="Calibri" panose="020F0502020204030204" pitchFamily="34" charset="0"/>
        <a:buChar char="–"/>
        <a:defRPr sz="4500" kern="1200">
          <a:solidFill>
            <a:schemeClr val="tx1"/>
          </a:solidFill>
          <a:latin typeface="+mn-lt"/>
          <a:ea typeface="+mn-ea"/>
          <a:cs typeface="+mn-cs"/>
        </a:defRPr>
      </a:lvl4pPr>
      <a:lvl5pPr marL="1346200" indent="-447675" algn="l" defTabSz="914377" rtl="0" eaLnBrk="1" latinLnBrk="0" hangingPunct="1">
        <a:lnSpc>
          <a:spcPct val="100000"/>
        </a:lnSpc>
        <a:spcBef>
          <a:spcPts val="0"/>
        </a:spcBef>
        <a:buClr>
          <a:schemeClr val="accent2"/>
        </a:buClr>
        <a:buFont typeface="Calibri" panose="020F0502020204030204" pitchFamily="34" charset="0"/>
        <a:buChar char="–"/>
        <a:defRPr sz="45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907" userDrawn="1">
          <p15:clr>
            <a:srgbClr val="F26B43"/>
          </p15:clr>
        </p15:guide>
        <p15:guide id="4" pos="7309" userDrawn="1">
          <p15:clr>
            <a:srgbClr val="F26B43"/>
          </p15:clr>
        </p15:guide>
        <p15:guide id="5" orient="horz" pos="1181" userDrawn="1">
          <p15:clr>
            <a:srgbClr val="F26B43"/>
          </p15:clr>
        </p15:guide>
        <p15:guide id="6" orient="horz" pos="509" userDrawn="1">
          <p15:clr>
            <a:srgbClr val="F26B43"/>
          </p15:clr>
        </p15:guide>
        <p15:guide id="8" orient="horz" pos="361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hyperlink" Target="mailto:vivek.bhasin@london-fire.gov.uk"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video" Target="https://www.youtube.com/embed/mIIdMkwKLp4?feature=oembed" TargetMode="External"/><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itle 55">
            <a:extLst>
              <a:ext uri="{FF2B5EF4-FFF2-40B4-BE49-F238E27FC236}">
                <a16:creationId xmlns:a16="http://schemas.microsoft.com/office/drawing/2014/main" id="{F64F6F0A-0AC1-4D12-9999-FE4303CB5F7C}"/>
              </a:ext>
            </a:extLst>
          </p:cNvPr>
          <p:cNvSpPr>
            <a:spLocks noGrp="1"/>
          </p:cNvSpPr>
          <p:nvPr>
            <p:ph type="ctrTitle"/>
          </p:nvPr>
        </p:nvSpPr>
        <p:spPr>
          <a:xfrm>
            <a:off x="2344076" y="2565950"/>
            <a:ext cx="9144000" cy="863050"/>
          </a:xfrm>
        </p:spPr>
        <p:txBody>
          <a:bodyPr/>
          <a:lstStyle/>
          <a:p>
            <a:r>
              <a:rPr lang="en-GB"/>
              <a:t>Transport Liaison and Alternative Energy Group</a:t>
            </a:r>
            <a:br>
              <a:rPr lang="en-GB"/>
            </a:br>
            <a:r>
              <a:rPr lang="en-GB"/>
              <a:t> </a:t>
            </a:r>
          </a:p>
        </p:txBody>
      </p:sp>
      <p:sp>
        <p:nvSpPr>
          <p:cNvPr id="3" name="Subtitle 2">
            <a:extLst>
              <a:ext uri="{FF2B5EF4-FFF2-40B4-BE49-F238E27FC236}">
                <a16:creationId xmlns:a16="http://schemas.microsoft.com/office/drawing/2014/main" id="{F8F5E2FC-2DC7-44D1-AD4D-9ADA1BA97156}"/>
              </a:ext>
            </a:extLst>
          </p:cNvPr>
          <p:cNvSpPr>
            <a:spLocks noGrp="1"/>
          </p:cNvSpPr>
          <p:nvPr>
            <p:ph type="subTitle" idx="1"/>
          </p:nvPr>
        </p:nvSpPr>
        <p:spPr>
          <a:xfrm>
            <a:off x="1459345" y="4803045"/>
            <a:ext cx="9144000" cy="1719134"/>
          </a:xfrm>
        </p:spPr>
        <p:txBody>
          <a:bodyPr/>
          <a:lstStyle/>
          <a:p>
            <a:r>
              <a:rPr lang="en-GB" sz="2800"/>
              <a:t>Lithium Batteries </a:t>
            </a:r>
          </a:p>
          <a:p>
            <a:r>
              <a:rPr lang="en-GB" sz="2800"/>
              <a:t>Electronic Powered Personal Vehicles (EPPV)/Electric Vehicles(EV) and dangers to first responders </a:t>
            </a:r>
          </a:p>
        </p:txBody>
      </p:sp>
      <p:sp>
        <p:nvSpPr>
          <p:cNvPr id="2" name="TextBox 1">
            <a:extLst>
              <a:ext uri="{FF2B5EF4-FFF2-40B4-BE49-F238E27FC236}">
                <a16:creationId xmlns:a16="http://schemas.microsoft.com/office/drawing/2014/main" id="{3B451F4F-0326-2B43-6188-E75A205629C0}"/>
              </a:ext>
            </a:extLst>
          </p:cNvPr>
          <p:cNvSpPr txBox="1"/>
          <p:nvPr/>
        </p:nvSpPr>
        <p:spPr>
          <a:xfrm>
            <a:off x="106366" y="3981009"/>
            <a:ext cx="914400" cy="914400"/>
          </a:xfrm>
          <a:prstGeom prst="rect">
            <a:avLst/>
          </a:prstGeom>
          <a:noFill/>
        </p:spPr>
        <p:txBody>
          <a:bodyPr wrap="none" lIns="0" tIns="0" rIns="0" bIns="0" rtlCol="0">
            <a:noAutofit/>
          </a:bodyPr>
          <a:lstStyle/>
          <a:p>
            <a:pPr algn="l"/>
            <a:r>
              <a:rPr lang="en-GB" sz="2800">
                <a:solidFill>
                  <a:schemeClr val="bg1"/>
                </a:solidFill>
              </a:rPr>
              <a:t>						Sub Officer Micky Bhasin </a:t>
            </a:r>
          </a:p>
          <a:p>
            <a:pPr algn="l"/>
            <a:endParaRPr lang="en-GB" err="1">
              <a:solidFill>
                <a:schemeClr val="bg1"/>
              </a:solidFill>
            </a:endParaRPr>
          </a:p>
        </p:txBody>
      </p:sp>
    </p:spTree>
    <p:extLst>
      <p:ext uri="{BB962C8B-B14F-4D97-AF65-F5344CB8AC3E}">
        <p14:creationId xmlns:p14="http://schemas.microsoft.com/office/powerpoint/2010/main" val="144361003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CBAA6-F3D9-93C6-445C-0212AC9874D8}"/>
              </a:ext>
            </a:extLst>
          </p:cNvPr>
          <p:cNvSpPr>
            <a:spLocks noGrp="1"/>
          </p:cNvSpPr>
          <p:nvPr>
            <p:ph type="ctrTitle"/>
          </p:nvPr>
        </p:nvSpPr>
        <p:spPr>
          <a:xfrm>
            <a:off x="2938726" y="2567073"/>
            <a:ext cx="9144000" cy="494930"/>
          </a:xfrm>
        </p:spPr>
        <p:txBody>
          <a:bodyPr/>
          <a:lstStyle/>
          <a:p>
            <a:r>
              <a:rPr lang="en-GB" sz="4000"/>
              <a:t>Hazards and Precautions for </a:t>
            </a:r>
            <a:br>
              <a:rPr lang="en-GB" sz="4000"/>
            </a:br>
            <a:r>
              <a:rPr lang="en-GB" sz="4000"/>
              <a:t>        First Responders</a:t>
            </a:r>
            <a:br>
              <a:rPr lang="en-GB" sz="4000"/>
            </a:br>
            <a:r>
              <a:rPr lang="en-GB" sz="4000"/>
              <a:t> </a:t>
            </a:r>
          </a:p>
        </p:txBody>
      </p:sp>
      <p:sp>
        <p:nvSpPr>
          <p:cNvPr id="9" name="TextBox 8">
            <a:extLst>
              <a:ext uri="{FF2B5EF4-FFF2-40B4-BE49-F238E27FC236}">
                <a16:creationId xmlns:a16="http://schemas.microsoft.com/office/drawing/2014/main" id="{EAE15EE2-58B1-0942-56C5-1E54CE892B83}"/>
              </a:ext>
            </a:extLst>
          </p:cNvPr>
          <p:cNvSpPr txBox="1"/>
          <p:nvPr/>
        </p:nvSpPr>
        <p:spPr>
          <a:xfrm>
            <a:off x="239697" y="3678684"/>
            <a:ext cx="6223248" cy="291150"/>
          </a:xfrm>
          <a:prstGeom prst="rect">
            <a:avLst/>
          </a:prstGeom>
          <a:noFill/>
        </p:spPr>
        <p:txBody>
          <a:bodyPr wrap="none" lIns="0" tIns="0" rIns="0" bIns="0" rtlCol="0">
            <a:noAutofit/>
          </a:bodyPr>
          <a:lstStyle/>
          <a:p>
            <a:pPr algn="l"/>
            <a:r>
              <a:rPr lang="en-GB" sz="1800">
                <a:solidFill>
                  <a:schemeClr val="bg1"/>
                </a:solidFill>
              </a:rPr>
              <a:t>Identifying Electric vehicles </a:t>
            </a:r>
          </a:p>
        </p:txBody>
      </p:sp>
      <p:sp>
        <p:nvSpPr>
          <p:cNvPr id="10" name="TextBox 9">
            <a:extLst>
              <a:ext uri="{FF2B5EF4-FFF2-40B4-BE49-F238E27FC236}">
                <a16:creationId xmlns:a16="http://schemas.microsoft.com/office/drawing/2014/main" id="{0620B17D-CF1F-2E55-AE8E-1FEB31308F73}"/>
              </a:ext>
            </a:extLst>
          </p:cNvPr>
          <p:cNvSpPr txBox="1"/>
          <p:nvPr/>
        </p:nvSpPr>
        <p:spPr>
          <a:xfrm>
            <a:off x="239697" y="4047894"/>
            <a:ext cx="3111624" cy="386742"/>
          </a:xfrm>
          <a:prstGeom prst="rect">
            <a:avLst/>
          </a:prstGeom>
          <a:noFill/>
        </p:spPr>
        <p:txBody>
          <a:bodyPr wrap="none" lIns="0" tIns="0" rIns="0" bIns="0" rtlCol="0">
            <a:noAutofit/>
          </a:bodyPr>
          <a:lstStyle/>
          <a:p>
            <a:pPr algn="l"/>
            <a:r>
              <a:rPr lang="en-GB" sz="1800">
                <a:solidFill>
                  <a:schemeClr val="bg1"/>
                </a:solidFill>
              </a:rPr>
              <a:t>Damaged EV’s at Road Traffic Collisions </a:t>
            </a:r>
          </a:p>
        </p:txBody>
      </p:sp>
      <p:sp>
        <p:nvSpPr>
          <p:cNvPr id="11" name="TextBox 10">
            <a:extLst>
              <a:ext uri="{FF2B5EF4-FFF2-40B4-BE49-F238E27FC236}">
                <a16:creationId xmlns:a16="http://schemas.microsoft.com/office/drawing/2014/main" id="{E021B40D-785E-28E2-3CE7-A5863DE1D648}"/>
              </a:ext>
            </a:extLst>
          </p:cNvPr>
          <p:cNvSpPr txBox="1"/>
          <p:nvPr/>
        </p:nvSpPr>
        <p:spPr>
          <a:xfrm>
            <a:off x="239697" y="4434636"/>
            <a:ext cx="914400" cy="914400"/>
          </a:xfrm>
          <a:prstGeom prst="rect">
            <a:avLst/>
          </a:prstGeom>
          <a:noFill/>
        </p:spPr>
        <p:txBody>
          <a:bodyPr wrap="none" lIns="0" tIns="0" rIns="0" bIns="0" rtlCol="0">
            <a:noAutofit/>
          </a:bodyPr>
          <a:lstStyle/>
          <a:p>
            <a:pPr algn="l"/>
            <a:r>
              <a:rPr lang="en-GB" sz="1800">
                <a:solidFill>
                  <a:schemeClr val="bg1"/>
                </a:solidFill>
              </a:rPr>
              <a:t>Re-ignition </a:t>
            </a:r>
          </a:p>
        </p:txBody>
      </p:sp>
      <p:sp>
        <p:nvSpPr>
          <p:cNvPr id="12" name="TextBox 11">
            <a:extLst>
              <a:ext uri="{FF2B5EF4-FFF2-40B4-BE49-F238E27FC236}">
                <a16:creationId xmlns:a16="http://schemas.microsoft.com/office/drawing/2014/main" id="{01FC5D02-58CA-6214-5DC2-75D65EC654CE}"/>
              </a:ext>
            </a:extLst>
          </p:cNvPr>
          <p:cNvSpPr txBox="1"/>
          <p:nvPr/>
        </p:nvSpPr>
        <p:spPr>
          <a:xfrm>
            <a:off x="239697" y="4797551"/>
            <a:ext cx="914400" cy="297032"/>
          </a:xfrm>
          <a:prstGeom prst="rect">
            <a:avLst/>
          </a:prstGeom>
          <a:noFill/>
        </p:spPr>
        <p:txBody>
          <a:bodyPr wrap="none" lIns="0" tIns="0" rIns="0" bIns="0" rtlCol="0">
            <a:noAutofit/>
          </a:bodyPr>
          <a:lstStyle/>
          <a:p>
            <a:pPr algn="l"/>
            <a:r>
              <a:rPr lang="en-GB" sz="1800">
                <a:solidFill>
                  <a:schemeClr val="bg1"/>
                </a:solidFill>
              </a:rPr>
              <a:t>Incidents occurring in tunnels or enclosed spaces </a:t>
            </a:r>
          </a:p>
        </p:txBody>
      </p:sp>
      <p:sp>
        <p:nvSpPr>
          <p:cNvPr id="13" name="TextBox 12">
            <a:extLst>
              <a:ext uri="{FF2B5EF4-FFF2-40B4-BE49-F238E27FC236}">
                <a16:creationId xmlns:a16="http://schemas.microsoft.com/office/drawing/2014/main" id="{7558C275-9718-70F6-76B3-E96179315A6C}"/>
              </a:ext>
            </a:extLst>
          </p:cNvPr>
          <p:cNvSpPr txBox="1"/>
          <p:nvPr/>
        </p:nvSpPr>
        <p:spPr>
          <a:xfrm>
            <a:off x="239697" y="5118410"/>
            <a:ext cx="914400" cy="914400"/>
          </a:xfrm>
          <a:prstGeom prst="rect">
            <a:avLst/>
          </a:prstGeom>
          <a:noFill/>
        </p:spPr>
        <p:txBody>
          <a:bodyPr wrap="none" lIns="0" tIns="0" rIns="0" bIns="0" rtlCol="0">
            <a:noAutofit/>
          </a:bodyPr>
          <a:lstStyle/>
          <a:p>
            <a:pPr algn="l"/>
            <a:r>
              <a:rPr lang="en-GB" sz="1800">
                <a:solidFill>
                  <a:schemeClr val="bg1"/>
                </a:solidFill>
              </a:rPr>
              <a:t>Moving an EV post incident </a:t>
            </a:r>
          </a:p>
        </p:txBody>
      </p:sp>
      <p:sp>
        <p:nvSpPr>
          <p:cNvPr id="14" name="TextBox 13">
            <a:extLst>
              <a:ext uri="{FF2B5EF4-FFF2-40B4-BE49-F238E27FC236}">
                <a16:creationId xmlns:a16="http://schemas.microsoft.com/office/drawing/2014/main" id="{DE51BF13-6057-B004-8084-1F860DA36510}"/>
              </a:ext>
            </a:extLst>
          </p:cNvPr>
          <p:cNvSpPr txBox="1"/>
          <p:nvPr/>
        </p:nvSpPr>
        <p:spPr>
          <a:xfrm>
            <a:off x="239697" y="5754530"/>
            <a:ext cx="914400" cy="230626"/>
          </a:xfrm>
          <a:prstGeom prst="rect">
            <a:avLst/>
          </a:prstGeom>
          <a:noFill/>
        </p:spPr>
        <p:txBody>
          <a:bodyPr wrap="none" lIns="0" tIns="0" rIns="0" bIns="0" rtlCol="0">
            <a:noAutofit/>
          </a:bodyPr>
          <a:lstStyle/>
          <a:p>
            <a:pPr algn="l"/>
            <a:r>
              <a:rPr lang="en-GB" sz="1800">
                <a:solidFill>
                  <a:schemeClr val="bg1"/>
                </a:solidFill>
              </a:rPr>
              <a:t>Vehicle Recovery</a:t>
            </a:r>
          </a:p>
          <a:p>
            <a:pPr algn="l"/>
            <a:endParaRPr lang="en-GB" sz="1800" err="1">
              <a:solidFill>
                <a:schemeClr val="bg1"/>
              </a:solidFill>
            </a:endParaRPr>
          </a:p>
        </p:txBody>
      </p:sp>
      <p:pic>
        <p:nvPicPr>
          <p:cNvPr id="15" name="Picture 14">
            <a:extLst>
              <a:ext uri="{FF2B5EF4-FFF2-40B4-BE49-F238E27FC236}">
                <a16:creationId xmlns:a16="http://schemas.microsoft.com/office/drawing/2014/main" id="{4C5507F3-2B2C-D4DC-E385-645F11BBF74D}"/>
              </a:ext>
            </a:extLst>
          </p:cNvPr>
          <p:cNvPicPr>
            <a:picLocks noChangeAspect="1"/>
          </p:cNvPicPr>
          <p:nvPr/>
        </p:nvPicPr>
        <p:blipFill>
          <a:blip r:embed="rId3"/>
          <a:stretch>
            <a:fillRect/>
          </a:stretch>
        </p:blipFill>
        <p:spPr>
          <a:xfrm>
            <a:off x="9563100" y="2557462"/>
            <a:ext cx="2628900" cy="1743075"/>
          </a:xfrm>
          <a:prstGeom prst="rect">
            <a:avLst/>
          </a:prstGeom>
        </p:spPr>
      </p:pic>
      <p:sp>
        <p:nvSpPr>
          <p:cNvPr id="16" name="TextBox 15">
            <a:extLst>
              <a:ext uri="{FF2B5EF4-FFF2-40B4-BE49-F238E27FC236}">
                <a16:creationId xmlns:a16="http://schemas.microsoft.com/office/drawing/2014/main" id="{7441BDF3-2CBC-FF5E-54D8-D46594B493AF}"/>
              </a:ext>
            </a:extLst>
          </p:cNvPr>
          <p:cNvSpPr txBox="1"/>
          <p:nvPr/>
        </p:nvSpPr>
        <p:spPr>
          <a:xfrm>
            <a:off x="239697" y="5456998"/>
            <a:ext cx="914400" cy="914400"/>
          </a:xfrm>
          <a:prstGeom prst="rect">
            <a:avLst/>
          </a:prstGeom>
          <a:noFill/>
        </p:spPr>
        <p:txBody>
          <a:bodyPr wrap="none" lIns="0" tIns="0" rIns="0" bIns="0" rtlCol="0">
            <a:noAutofit/>
          </a:bodyPr>
          <a:lstStyle/>
          <a:p>
            <a:pPr algn="l"/>
            <a:r>
              <a:rPr lang="en-GB" sz="1800">
                <a:solidFill>
                  <a:schemeClr val="bg1"/>
                </a:solidFill>
              </a:rPr>
              <a:t>Floods </a:t>
            </a:r>
          </a:p>
        </p:txBody>
      </p:sp>
      <p:pic>
        <p:nvPicPr>
          <p:cNvPr id="17" name="Picture 16">
            <a:extLst>
              <a:ext uri="{FF2B5EF4-FFF2-40B4-BE49-F238E27FC236}">
                <a16:creationId xmlns:a16="http://schemas.microsoft.com/office/drawing/2014/main" id="{897D353D-EE2C-D474-D53D-ED31DC2F599F}"/>
              </a:ext>
            </a:extLst>
          </p:cNvPr>
          <p:cNvPicPr>
            <a:picLocks noChangeAspect="1"/>
          </p:cNvPicPr>
          <p:nvPr/>
        </p:nvPicPr>
        <p:blipFill>
          <a:blip r:embed="rId4"/>
          <a:stretch>
            <a:fillRect/>
          </a:stretch>
        </p:blipFill>
        <p:spPr>
          <a:xfrm>
            <a:off x="9563100" y="4317062"/>
            <a:ext cx="2628900" cy="1478756"/>
          </a:xfrm>
          <a:prstGeom prst="rect">
            <a:avLst/>
          </a:prstGeom>
        </p:spPr>
      </p:pic>
    </p:spTree>
    <p:extLst>
      <p:ext uri="{BB962C8B-B14F-4D97-AF65-F5344CB8AC3E}">
        <p14:creationId xmlns:p14="http://schemas.microsoft.com/office/powerpoint/2010/main" val="138060748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C0936DE-583F-4185-A6A5-14AC948B81B8}"/>
              </a:ext>
            </a:extLst>
          </p:cNvPr>
          <p:cNvSpPr>
            <a:spLocks noGrp="1"/>
          </p:cNvSpPr>
          <p:nvPr>
            <p:ph type="ctrTitle"/>
          </p:nvPr>
        </p:nvSpPr>
        <p:spPr>
          <a:xfrm>
            <a:off x="1524000" y="2582436"/>
            <a:ext cx="9144000" cy="1858461"/>
          </a:xfrm>
        </p:spPr>
        <p:txBody>
          <a:bodyPr/>
          <a:lstStyle/>
          <a:p>
            <a:r>
              <a:rPr lang="en-GB"/>
              <a:t>LFB Transport Liaison and Alternative Energy Group</a:t>
            </a:r>
            <a:br>
              <a:rPr lang="en-GB"/>
            </a:br>
            <a:r>
              <a:rPr lang="en-GB"/>
              <a:t>			</a:t>
            </a:r>
            <a:r>
              <a:rPr lang="en-GB" sz="2800"/>
              <a:t>Sub O Micky Bhasin </a:t>
            </a:r>
            <a:br>
              <a:rPr lang="en-GB" sz="2800"/>
            </a:br>
            <a:r>
              <a:rPr lang="en-GB" sz="2800"/>
              <a:t>		</a:t>
            </a:r>
            <a:r>
              <a:rPr lang="en-GB" sz="2800">
                <a:hlinkClick r:id="rId3">
                  <a:extLst>
                    <a:ext uri="{A12FA001-AC4F-418D-AE19-62706E023703}">
                      <ahyp:hlinkClr xmlns:ahyp="http://schemas.microsoft.com/office/drawing/2018/hyperlinkcolor" val="tx"/>
                    </a:ext>
                  </a:extLst>
                </a:hlinkClick>
              </a:rPr>
              <a:t>vivek.bhasin@london-fire.gov.uk</a:t>
            </a:r>
            <a:br>
              <a:rPr lang="en-GB" sz="2800"/>
            </a:br>
            <a:r>
              <a:rPr lang="en-GB" sz="2800"/>
              <a:t> </a:t>
            </a:r>
          </a:p>
        </p:txBody>
      </p:sp>
      <p:sp>
        <p:nvSpPr>
          <p:cNvPr id="8" name="Subtitle 7">
            <a:extLst>
              <a:ext uri="{FF2B5EF4-FFF2-40B4-BE49-F238E27FC236}">
                <a16:creationId xmlns:a16="http://schemas.microsoft.com/office/drawing/2014/main" id="{1FE938F8-0F01-4D38-9366-F70447266CA8}"/>
              </a:ext>
            </a:extLst>
          </p:cNvPr>
          <p:cNvSpPr>
            <a:spLocks noGrp="1"/>
          </p:cNvSpPr>
          <p:nvPr>
            <p:ph type="subTitle" idx="1"/>
          </p:nvPr>
        </p:nvSpPr>
        <p:spPr>
          <a:xfrm>
            <a:off x="1623818" y="5444936"/>
            <a:ext cx="9144000" cy="993230"/>
          </a:xfrm>
        </p:spPr>
        <p:txBody>
          <a:bodyPr vert="horz" lIns="0" tIns="0" rIns="0" bIns="0" rtlCol="0" anchor="t">
            <a:noAutofit/>
          </a:bodyPr>
          <a:lstStyle/>
          <a:p>
            <a:r>
              <a:rPr lang="en-GB" sz="2800"/>
              <a:t>		         Thanks for listening</a:t>
            </a:r>
          </a:p>
          <a:p>
            <a:r>
              <a:rPr lang="en-GB" sz="2800"/>
              <a:t>			Any Questions??  </a:t>
            </a:r>
          </a:p>
        </p:txBody>
      </p:sp>
    </p:spTree>
    <p:extLst>
      <p:ext uri="{BB962C8B-B14F-4D97-AF65-F5344CB8AC3E}">
        <p14:creationId xmlns:p14="http://schemas.microsoft.com/office/powerpoint/2010/main" val="60923547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8EE0FF85-F660-5B66-D919-853E55C81A10}"/>
              </a:ext>
            </a:extLst>
          </p:cNvPr>
          <p:cNvSpPr txBox="1"/>
          <p:nvPr/>
        </p:nvSpPr>
        <p:spPr>
          <a:xfrm>
            <a:off x="446102" y="2621469"/>
            <a:ext cx="7783498" cy="3785652"/>
          </a:xfrm>
          <a:prstGeom prst="rect">
            <a:avLst/>
          </a:prstGeom>
          <a:noFill/>
        </p:spPr>
        <p:txBody>
          <a:bodyPr wrap="square">
            <a:spAutoFit/>
          </a:bodyPr>
          <a:lstStyle/>
          <a:p>
            <a:r>
              <a:rPr lang="en-GB">
                <a:solidFill>
                  <a:schemeClr val="bg1"/>
                </a:solidFill>
              </a:rPr>
              <a:t>Transport Liaison and Alt Energy Group projects consist of: </a:t>
            </a:r>
          </a:p>
          <a:p>
            <a:r>
              <a:rPr lang="en-GB">
                <a:solidFill>
                  <a:schemeClr val="bg1"/>
                </a:solidFill>
              </a:rPr>
              <a:t>Crossrail</a:t>
            </a:r>
          </a:p>
          <a:p>
            <a:r>
              <a:rPr lang="en-GB">
                <a:solidFill>
                  <a:schemeClr val="bg1"/>
                </a:solidFill>
              </a:rPr>
              <a:t>HS2</a:t>
            </a:r>
          </a:p>
          <a:p>
            <a:r>
              <a:rPr lang="en-GB">
                <a:solidFill>
                  <a:schemeClr val="bg1"/>
                </a:solidFill>
              </a:rPr>
              <a:t>All underground and overground railways in London </a:t>
            </a:r>
          </a:p>
          <a:p>
            <a:r>
              <a:rPr lang="en-GB">
                <a:solidFill>
                  <a:schemeClr val="bg1"/>
                </a:solidFill>
              </a:rPr>
              <a:t>Silverlink Tunnel </a:t>
            </a:r>
          </a:p>
          <a:p>
            <a:r>
              <a:rPr lang="en-GB">
                <a:solidFill>
                  <a:schemeClr val="bg1"/>
                </a:solidFill>
              </a:rPr>
              <a:t>Alternative Fuels/Electric Vehicles </a:t>
            </a:r>
          </a:p>
          <a:p>
            <a:r>
              <a:rPr lang="en-GB">
                <a:solidFill>
                  <a:schemeClr val="bg1"/>
                </a:solidFill>
              </a:rPr>
              <a:t>Airports (Heathrow, City, Biggin Hill, RAF Northolt  </a:t>
            </a:r>
          </a:p>
          <a:p>
            <a:r>
              <a:rPr lang="en-GB">
                <a:solidFill>
                  <a:schemeClr val="bg1"/>
                </a:solidFill>
              </a:rPr>
              <a:t>River Thames </a:t>
            </a:r>
          </a:p>
          <a:p>
            <a:r>
              <a:rPr lang="en-GB">
                <a:solidFill>
                  <a:schemeClr val="bg1"/>
                </a:solidFill>
              </a:rPr>
              <a:t>Road Tunnels  </a:t>
            </a:r>
          </a:p>
          <a:p>
            <a:r>
              <a:rPr lang="en-GB">
                <a:solidFill>
                  <a:schemeClr val="bg1"/>
                </a:solidFill>
              </a:rPr>
              <a:t>Any major transport infrastructure project within London  </a:t>
            </a:r>
          </a:p>
        </p:txBody>
      </p:sp>
    </p:spTree>
    <p:extLst>
      <p:ext uri="{BB962C8B-B14F-4D97-AF65-F5344CB8AC3E}">
        <p14:creationId xmlns:p14="http://schemas.microsoft.com/office/powerpoint/2010/main" val="278068397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D261C-E213-BECD-7CA2-5CDD0A2D8C54}"/>
              </a:ext>
            </a:extLst>
          </p:cNvPr>
          <p:cNvSpPr>
            <a:spLocks noGrp="1"/>
          </p:cNvSpPr>
          <p:nvPr>
            <p:ph type="ctrTitle"/>
          </p:nvPr>
        </p:nvSpPr>
        <p:spPr>
          <a:xfrm>
            <a:off x="346275" y="2565949"/>
            <a:ext cx="5223252" cy="592887"/>
          </a:xfrm>
        </p:spPr>
        <p:txBody>
          <a:bodyPr/>
          <a:lstStyle/>
          <a:p>
            <a:r>
              <a:rPr lang="en-GB"/>
              <a:t>Where it began</a:t>
            </a:r>
            <a:br>
              <a:rPr lang="en-GB"/>
            </a:br>
            <a:endParaRPr lang="en-GB" sz="2400"/>
          </a:p>
        </p:txBody>
      </p:sp>
      <p:pic>
        <p:nvPicPr>
          <p:cNvPr id="10" name="Picture 9" descr="A picture containing indoor, sink, fire extinguisher, text&#10;&#10;Description automatically generated">
            <a:extLst>
              <a:ext uri="{FF2B5EF4-FFF2-40B4-BE49-F238E27FC236}">
                <a16:creationId xmlns:a16="http://schemas.microsoft.com/office/drawing/2014/main" id="{234AB315-4AC4-3FDB-89DF-C641FC5969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7113" y="0"/>
            <a:ext cx="6544887" cy="3552305"/>
          </a:xfrm>
          <a:prstGeom prst="rect">
            <a:avLst/>
          </a:prstGeom>
        </p:spPr>
      </p:pic>
      <p:pic>
        <p:nvPicPr>
          <p:cNvPr id="18" name="Picture 17" descr="A fire on the ground near a train&#10;&#10;Description automatically generated with low confidence">
            <a:extLst>
              <a:ext uri="{FF2B5EF4-FFF2-40B4-BE49-F238E27FC236}">
                <a16:creationId xmlns:a16="http://schemas.microsoft.com/office/drawing/2014/main" id="{E3498DFA-F3E8-769B-7B64-4DACE0D144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7113" y="3552305"/>
            <a:ext cx="6544887" cy="3305695"/>
          </a:xfrm>
          <a:prstGeom prst="rect">
            <a:avLst/>
          </a:prstGeom>
        </p:spPr>
      </p:pic>
      <p:sp>
        <p:nvSpPr>
          <p:cNvPr id="4" name="TextBox 3">
            <a:extLst>
              <a:ext uri="{FF2B5EF4-FFF2-40B4-BE49-F238E27FC236}">
                <a16:creationId xmlns:a16="http://schemas.microsoft.com/office/drawing/2014/main" id="{B6C93C6A-98A3-FF85-FFB4-E8BC7842DB1D}"/>
              </a:ext>
            </a:extLst>
          </p:cNvPr>
          <p:cNvSpPr txBox="1"/>
          <p:nvPr/>
        </p:nvSpPr>
        <p:spPr>
          <a:xfrm>
            <a:off x="44334" y="3302924"/>
            <a:ext cx="5525193" cy="842356"/>
          </a:xfrm>
          <a:prstGeom prst="rect">
            <a:avLst/>
          </a:prstGeom>
          <a:noFill/>
        </p:spPr>
        <p:txBody>
          <a:bodyPr wrap="none" lIns="0" tIns="0" rIns="0" bIns="0" rtlCol="0">
            <a:noAutofit/>
          </a:bodyPr>
          <a:lstStyle/>
          <a:p>
            <a:pPr marL="342900" indent="-342900" algn="l">
              <a:buFont typeface="Arial" panose="020B0604020202020204" pitchFamily="34" charset="0"/>
              <a:buChar char="•"/>
            </a:pPr>
            <a:r>
              <a:rPr lang="en-GB">
                <a:solidFill>
                  <a:schemeClr val="bg1"/>
                </a:solidFill>
              </a:rPr>
              <a:t>Above was a fire involving an E unicycle </a:t>
            </a:r>
          </a:p>
          <a:p>
            <a:pPr algn="l"/>
            <a:r>
              <a:rPr lang="en-GB">
                <a:solidFill>
                  <a:schemeClr val="bg1"/>
                </a:solidFill>
              </a:rPr>
              <a:t>     at Stanmore LU station </a:t>
            </a:r>
          </a:p>
        </p:txBody>
      </p:sp>
      <p:sp>
        <p:nvSpPr>
          <p:cNvPr id="5" name="TextBox 4">
            <a:extLst>
              <a:ext uri="{FF2B5EF4-FFF2-40B4-BE49-F238E27FC236}">
                <a16:creationId xmlns:a16="http://schemas.microsoft.com/office/drawing/2014/main" id="{786DC9C7-23A1-F510-87DE-20AACF352806}"/>
              </a:ext>
            </a:extLst>
          </p:cNvPr>
          <p:cNvSpPr txBox="1"/>
          <p:nvPr/>
        </p:nvSpPr>
        <p:spPr>
          <a:xfrm>
            <a:off x="44334" y="4226328"/>
            <a:ext cx="4641185" cy="914400"/>
          </a:xfrm>
          <a:prstGeom prst="rect">
            <a:avLst/>
          </a:prstGeom>
          <a:noFill/>
        </p:spPr>
        <p:txBody>
          <a:bodyPr wrap="none" lIns="0" tIns="0" rIns="0" bIns="0" rtlCol="0">
            <a:noAutofit/>
          </a:bodyPr>
          <a:lstStyle/>
          <a:p>
            <a:pPr marL="342900" indent="-342900" algn="l">
              <a:buFont typeface="Arial" panose="020B0604020202020204" pitchFamily="34" charset="0"/>
              <a:buChar char="•"/>
            </a:pPr>
            <a:r>
              <a:rPr lang="en-GB">
                <a:solidFill>
                  <a:schemeClr val="bg1"/>
                </a:solidFill>
              </a:rPr>
              <a:t>Days later, an </a:t>
            </a:r>
            <a:r>
              <a:rPr lang="en-GB" err="1">
                <a:solidFill>
                  <a:schemeClr val="bg1"/>
                </a:solidFill>
              </a:rPr>
              <a:t>e-scooter</a:t>
            </a:r>
            <a:r>
              <a:rPr lang="en-GB">
                <a:solidFill>
                  <a:schemeClr val="bg1"/>
                </a:solidFill>
              </a:rPr>
              <a:t> fire at</a:t>
            </a:r>
          </a:p>
          <a:p>
            <a:pPr algn="l"/>
            <a:r>
              <a:rPr lang="en-GB">
                <a:solidFill>
                  <a:schemeClr val="bg1"/>
                </a:solidFill>
              </a:rPr>
              <a:t>     Parsons Greens LU Station </a:t>
            </a:r>
          </a:p>
        </p:txBody>
      </p:sp>
      <p:sp>
        <p:nvSpPr>
          <p:cNvPr id="6" name="TextBox 5">
            <a:extLst>
              <a:ext uri="{FF2B5EF4-FFF2-40B4-BE49-F238E27FC236}">
                <a16:creationId xmlns:a16="http://schemas.microsoft.com/office/drawing/2014/main" id="{F723AADE-35F1-242A-E3D7-169A47C1944F}"/>
              </a:ext>
            </a:extLst>
          </p:cNvPr>
          <p:cNvSpPr txBox="1"/>
          <p:nvPr/>
        </p:nvSpPr>
        <p:spPr>
          <a:xfrm>
            <a:off x="44334" y="5221777"/>
            <a:ext cx="4984954" cy="1544783"/>
          </a:xfrm>
          <a:prstGeom prst="rect">
            <a:avLst/>
          </a:prstGeom>
          <a:noFill/>
        </p:spPr>
        <p:txBody>
          <a:bodyPr wrap="none" lIns="0" tIns="0" rIns="0" bIns="0" rtlCol="0">
            <a:noAutofit/>
          </a:bodyPr>
          <a:lstStyle/>
          <a:p>
            <a:pPr algn="l"/>
            <a:r>
              <a:rPr lang="en-GB">
                <a:solidFill>
                  <a:schemeClr val="bg1"/>
                </a:solidFill>
              </a:rPr>
              <a:t>This led to meeting with TfL and a ban of </a:t>
            </a:r>
          </a:p>
          <a:p>
            <a:pPr algn="l"/>
            <a:r>
              <a:rPr lang="en-GB">
                <a:solidFill>
                  <a:schemeClr val="bg1"/>
                </a:solidFill>
              </a:rPr>
              <a:t>e-scooters and e-unicycles on the entire </a:t>
            </a:r>
          </a:p>
          <a:p>
            <a:pPr algn="l"/>
            <a:r>
              <a:rPr lang="en-GB">
                <a:solidFill>
                  <a:schemeClr val="bg1"/>
                </a:solidFill>
              </a:rPr>
              <a:t>TfL network which includes their River, Rail,</a:t>
            </a:r>
          </a:p>
          <a:p>
            <a:pPr algn="l"/>
            <a:r>
              <a:rPr lang="en-GB">
                <a:solidFill>
                  <a:schemeClr val="bg1"/>
                </a:solidFill>
              </a:rPr>
              <a:t>LU, Buses, DLR and Tram services.   </a:t>
            </a:r>
          </a:p>
        </p:txBody>
      </p:sp>
    </p:spTree>
    <p:extLst>
      <p:ext uri="{BB962C8B-B14F-4D97-AF65-F5344CB8AC3E}">
        <p14:creationId xmlns:p14="http://schemas.microsoft.com/office/powerpoint/2010/main" val="295249239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539AC51-6305-8A7E-F8A6-CD8301044339}"/>
              </a:ext>
            </a:extLst>
          </p:cNvPr>
          <p:cNvPicPr>
            <a:picLocks noChangeAspect="1"/>
          </p:cNvPicPr>
          <p:nvPr/>
        </p:nvPicPr>
        <p:blipFill>
          <a:blip r:embed="rId3"/>
          <a:stretch>
            <a:fillRect/>
          </a:stretch>
        </p:blipFill>
        <p:spPr>
          <a:xfrm>
            <a:off x="9621412" y="-27003"/>
            <a:ext cx="2557462" cy="2557462"/>
          </a:xfrm>
          <a:prstGeom prst="rect">
            <a:avLst/>
          </a:prstGeom>
        </p:spPr>
      </p:pic>
      <p:pic>
        <p:nvPicPr>
          <p:cNvPr id="3" name="Picture 2">
            <a:extLst>
              <a:ext uri="{FF2B5EF4-FFF2-40B4-BE49-F238E27FC236}">
                <a16:creationId xmlns:a16="http://schemas.microsoft.com/office/drawing/2014/main" id="{60D55E2A-9631-DBAB-B872-6777F82C770C}"/>
              </a:ext>
            </a:extLst>
          </p:cNvPr>
          <p:cNvPicPr>
            <a:picLocks noChangeAspect="1"/>
          </p:cNvPicPr>
          <p:nvPr/>
        </p:nvPicPr>
        <p:blipFill>
          <a:blip r:embed="rId4"/>
          <a:stretch>
            <a:fillRect/>
          </a:stretch>
        </p:blipFill>
        <p:spPr>
          <a:xfrm>
            <a:off x="7330838" y="26750"/>
            <a:ext cx="2203351" cy="2557461"/>
          </a:xfrm>
          <a:prstGeom prst="rect">
            <a:avLst/>
          </a:prstGeom>
        </p:spPr>
      </p:pic>
      <p:pic>
        <p:nvPicPr>
          <p:cNvPr id="4" name="Picture 3">
            <a:extLst>
              <a:ext uri="{FF2B5EF4-FFF2-40B4-BE49-F238E27FC236}">
                <a16:creationId xmlns:a16="http://schemas.microsoft.com/office/drawing/2014/main" id="{48F1F1B1-B754-665C-D8A4-3C8E6013943B}"/>
              </a:ext>
            </a:extLst>
          </p:cNvPr>
          <p:cNvPicPr>
            <a:picLocks noChangeAspect="1"/>
          </p:cNvPicPr>
          <p:nvPr/>
        </p:nvPicPr>
        <p:blipFill>
          <a:blip r:embed="rId5"/>
          <a:stretch>
            <a:fillRect/>
          </a:stretch>
        </p:blipFill>
        <p:spPr>
          <a:xfrm>
            <a:off x="6084609" y="3792615"/>
            <a:ext cx="3135656" cy="1236036"/>
          </a:xfrm>
          <a:prstGeom prst="rect">
            <a:avLst/>
          </a:prstGeom>
        </p:spPr>
      </p:pic>
      <p:pic>
        <p:nvPicPr>
          <p:cNvPr id="5" name="Picture 4">
            <a:extLst>
              <a:ext uri="{FF2B5EF4-FFF2-40B4-BE49-F238E27FC236}">
                <a16:creationId xmlns:a16="http://schemas.microsoft.com/office/drawing/2014/main" id="{353F4997-C2C5-5C34-A868-8FCE8408A147}"/>
              </a:ext>
            </a:extLst>
          </p:cNvPr>
          <p:cNvPicPr>
            <a:picLocks noChangeAspect="1"/>
          </p:cNvPicPr>
          <p:nvPr/>
        </p:nvPicPr>
        <p:blipFill>
          <a:blip r:embed="rId6"/>
          <a:stretch>
            <a:fillRect/>
          </a:stretch>
        </p:blipFill>
        <p:spPr>
          <a:xfrm>
            <a:off x="0" y="4983768"/>
            <a:ext cx="3102516" cy="1908330"/>
          </a:xfrm>
          <a:prstGeom prst="rect">
            <a:avLst/>
          </a:prstGeom>
        </p:spPr>
      </p:pic>
      <p:pic>
        <p:nvPicPr>
          <p:cNvPr id="6" name="Picture 5">
            <a:extLst>
              <a:ext uri="{FF2B5EF4-FFF2-40B4-BE49-F238E27FC236}">
                <a16:creationId xmlns:a16="http://schemas.microsoft.com/office/drawing/2014/main" id="{0C32CE90-FF0A-23D5-9B02-65395C6D5496}"/>
              </a:ext>
            </a:extLst>
          </p:cNvPr>
          <p:cNvPicPr>
            <a:picLocks noChangeAspect="1"/>
          </p:cNvPicPr>
          <p:nvPr/>
        </p:nvPicPr>
        <p:blipFill>
          <a:blip r:embed="rId7"/>
          <a:stretch>
            <a:fillRect/>
          </a:stretch>
        </p:blipFill>
        <p:spPr>
          <a:xfrm>
            <a:off x="3121971" y="5028651"/>
            <a:ext cx="2971807" cy="1863447"/>
          </a:xfrm>
          <a:prstGeom prst="rect">
            <a:avLst/>
          </a:prstGeom>
        </p:spPr>
      </p:pic>
      <p:pic>
        <p:nvPicPr>
          <p:cNvPr id="9" name="Picture 8">
            <a:extLst>
              <a:ext uri="{FF2B5EF4-FFF2-40B4-BE49-F238E27FC236}">
                <a16:creationId xmlns:a16="http://schemas.microsoft.com/office/drawing/2014/main" id="{21A8875B-404F-0023-278C-48E057B7FF7C}"/>
              </a:ext>
            </a:extLst>
          </p:cNvPr>
          <p:cNvPicPr>
            <a:picLocks noChangeAspect="1"/>
          </p:cNvPicPr>
          <p:nvPr/>
        </p:nvPicPr>
        <p:blipFill>
          <a:blip r:embed="rId8"/>
          <a:stretch>
            <a:fillRect/>
          </a:stretch>
        </p:blipFill>
        <p:spPr>
          <a:xfrm>
            <a:off x="9178582" y="2512235"/>
            <a:ext cx="3036136" cy="1238250"/>
          </a:xfrm>
          <a:prstGeom prst="rect">
            <a:avLst/>
          </a:prstGeom>
        </p:spPr>
      </p:pic>
      <p:pic>
        <p:nvPicPr>
          <p:cNvPr id="10" name="Picture 9">
            <a:extLst>
              <a:ext uri="{FF2B5EF4-FFF2-40B4-BE49-F238E27FC236}">
                <a16:creationId xmlns:a16="http://schemas.microsoft.com/office/drawing/2014/main" id="{A4210521-62A1-621A-0442-65AB15BEA0EE}"/>
              </a:ext>
            </a:extLst>
          </p:cNvPr>
          <p:cNvPicPr>
            <a:picLocks noChangeAspect="1"/>
          </p:cNvPicPr>
          <p:nvPr/>
        </p:nvPicPr>
        <p:blipFill>
          <a:blip r:embed="rId9"/>
          <a:stretch>
            <a:fillRect/>
          </a:stretch>
        </p:blipFill>
        <p:spPr>
          <a:xfrm>
            <a:off x="9178582" y="4566598"/>
            <a:ext cx="3019221" cy="1107226"/>
          </a:xfrm>
          <a:prstGeom prst="rect">
            <a:avLst/>
          </a:prstGeom>
        </p:spPr>
      </p:pic>
      <p:pic>
        <p:nvPicPr>
          <p:cNvPr id="11" name="Picture 10">
            <a:extLst>
              <a:ext uri="{FF2B5EF4-FFF2-40B4-BE49-F238E27FC236}">
                <a16:creationId xmlns:a16="http://schemas.microsoft.com/office/drawing/2014/main" id="{D00B0210-6CB8-89BC-0DEF-BC05D18803BF}"/>
              </a:ext>
            </a:extLst>
          </p:cNvPr>
          <p:cNvPicPr>
            <a:picLocks noChangeAspect="1"/>
          </p:cNvPicPr>
          <p:nvPr/>
        </p:nvPicPr>
        <p:blipFill>
          <a:blip r:embed="rId10"/>
          <a:stretch>
            <a:fillRect/>
          </a:stretch>
        </p:blipFill>
        <p:spPr>
          <a:xfrm>
            <a:off x="9178582" y="5619750"/>
            <a:ext cx="3036136" cy="1238250"/>
          </a:xfrm>
          <a:prstGeom prst="rect">
            <a:avLst/>
          </a:prstGeom>
        </p:spPr>
      </p:pic>
      <p:pic>
        <p:nvPicPr>
          <p:cNvPr id="12" name="Picture 11">
            <a:extLst>
              <a:ext uri="{FF2B5EF4-FFF2-40B4-BE49-F238E27FC236}">
                <a16:creationId xmlns:a16="http://schemas.microsoft.com/office/drawing/2014/main" id="{9316050C-4A8C-0E00-B4B5-E54FF3123E5F}"/>
              </a:ext>
            </a:extLst>
          </p:cNvPr>
          <p:cNvPicPr>
            <a:picLocks noChangeAspect="1"/>
          </p:cNvPicPr>
          <p:nvPr/>
        </p:nvPicPr>
        <p:blipFill>
          <a:blip r:embed="rId11"/>
          <a:stretch>
            <a:fillRect/>
          </a:stretch>
        </p:blipFill>
        <p:spPr>
          <a:xfrm>
            <a:off x="9178582" y="3752495"/>
            <a:ext cx="3013418" cy="813964"/>
          </a:xfrm>
          <a:prstGeom prst="rect">
            <a:avLst/>
          </a:prstGeom>
        </p:spPr>
      </p:pic>
      <p:pic>
        <p:nvPicPr>
          <p:cNvPr id="13" name="Picture 12">
            <a:extLst>
              <a:ext uri="{FF2B5EF4-FFF2-40B4-BE49-F238E27FC236}">
                <a16:creationId xmlns:a16="http://schemas.microsoft.com/office/drawing/2014/main" id="{5730201F-DE92-C4A6-5FD3-65BA1C745A62}"/>
              </a:ext>
            </a:extLst>
          </p:cNvPr>
          <p:cNvPicPr>
            <a:picLocks noChangeAspect="1"/>
          </p:cNvPicPr>
          <p:nvPr/>
        </p:nvPicPr>
        <p:blipFill>
          <a:blip r:embed="rId12"/>
          <a:stretch>
            <a:fillRect/>
          </a:stretch>
        </p:blipFill>
        <p:spPr>
          <a:xfrm>
            <a:off x="7243615" y="2548223"/>
            <a:ext cx="1938572" cy="1238250"/>
          </a:xfrm>
          <a:prstGeom prst="rect">
            <a:avLst/>
          </a:prstGeom>
        </p:spPr>
      </p:pic>
      <p:pic>
        <p:nvPicPr>
          <p:cNvPr id="14" name="Picture 13">
            <a:extLst>
              <a:ext uri="{FF2B5EF4-FFF2-40B4-BE49-F238E27FC236}">
                <a16:creationId xmlns:a16="http://schemas.microsoft.com/office/drawing/2014/main" id="{DD0ADB44-EF43-9C14-43DA-9891E6464B33}"/>
              </a:ext>
            </a:extLst>
          </p:cNvPr>
          <p:cNvPicPr>
            <a:picLocks noChangeAspect="1"/>
          </p:cNvPicPr>
          <p:nvPr/>
        </p:nvPicPr>
        <p:blipFill>
          <a:blip r:embed="rId13"/>
          <a:stretch>
            <a:fillRect/>
          </a:stretch>
        </p:blipFill>
        <p:spPr>
          <a:xfrm>
            <a:off x="6083356" y="4676826"/>
            <a:ext cx="3150522" cy="2174639"/>
          </a:xfrm>
          <a:prstGeom prst="rect">
            <a:avLst/>
          </a:prstGeom>
        </p:spPr>
      </p:pic>
      <p:pic>
        <p:nvPicPr>
          <p:cNvPr id="15" name="Picture 14">
            <a:extLst>
              <a:ext uri="{FF2B5EF4-FFF2-40B4-BE49-F238E27FC236}">
                <a16:creationId xmlns:a16="http://schemas.microsoft.com/office/drawing/2014/main" id="{4879F21F-4523-1677-7C6B-FEEE6252797B}"/>
              </a:ext>
            </a:extLst>
          </p:cNvPr>
          <p:cNvPicPr>
            <a:picLocks noChangeAspect="1"/>
          </p:cNvPicPr>
          <p:nvPr/>
        </p:nvPicPr>
        <p:blipFill>
          <a:blip r:embed="rId14"/>
          <a:stretch>
            <a:fillRect/>
          </a:stretch>
        </p:blipFill>
        <p:spPr>
          <a:xfrm>
            <a:off x="3549283" y="20203"/>
            <a:ext cx="3790254" cy="1943456"/>
          </a:xfrm>
          <a:prstGeom prst="rect">
            <a:avLst/>
          </a:prstGeom>
        </p:spPr>
      </p:pic>
      <p:sp>
        <p:nvSpPr>
          <p:cNvPr id="19" name="TextBox 18">
            <a:extLst>
              <a:ext uri="{FF2B5EF4-FFF2-40B4-BE49-F238E27FC236}">
                <a16:creationId xmlns:a16="http://schemas.microsoft.com/office/drawing/2014/main" id="{FFE6EF0E-3548-ABE5-68B5-EC9A420D434F}"/>
              </a:ext>
            </a:extLst>
          </p:cNvPr>
          <p:cNvSpPr txBox="1"/>
          <p:nvPr/>
        </p:nvSpPr>
        <p:spPr>
          <a:xfrm>
            <a:off x="431631" y="2750577"/>
            <a:ext cx="5309111" cy="1815882"/>
          </a:xfrm>
          <a:prstGeom prst="rect">
            <a:avLst/>
          </a:prstGeom>
          <a:noFill/>
        </p:spPr>
        <p:txBody>
          <a:bodyPr wrap="square">
            <a:spAutoFit/>
          </a:bodyPr>
          <a:lstStyle/>
          <a:p>
            <a:r>
              <a:rPr kumimoji="0" lang="en-GB" sz="5600" b="1" i="0" u="none" strike="noStrike" kern="1200" cap="none" spc="0" normalizeH="0" baseline="0" noProof="0">
                <a:ln>
                  <a:noFill/>
                </a:ln>
                <a:solidFill>
                  <a:schemeClr val="bg1"/>
                </a:solidFill>
                <a:effectLst/>
                <a:uLnTx/>
                <a:uFillTx/>
                <a:latin typeface="FoundrySansDemi"/>
                <a:ea typeface="+mj-ea"/>
                <a:cs typeface="+mj-cs"/>
              </a:rPr>
              <a:t>Partnerships and                 Organisations </a:t>
            </a:r>
            <a:endParaRPr lang="en-GB">
              <a:solidFill>
                <a:schemeClr val="bg1"/>
              </a:solidFill>
            </a:endParaRPr>
          </a:p>
        </p:txBody>
      </p:sp>
      <p:pic>
        <p:nvPicPr>
          <p:cNvPr id="7" name="Picture 6">
            <a:extLst>
              <a:ext uri="{FF2B5EF4-FFF2-40B4-BE49-F238E27FC236}">
                <a16:creationId xmlns:a16="http://schemas.microsoft.com/office/drawing/2014/main" id="{063FAC5F-23FD-0581-E45E-5CA05645C432}"/>
              </a:ext>
            </a:extLst>
          </p:cNvPr>
          <p:cNvPicPr>
            <a:picLocks noChangeAspect="1"/>
          </p:cNvPicPr>
          <p:nvPr/>
        </p:nvPicPr>
        <p:blipFill>
          <a:blip r:embed="rId15"/>
          <a:stretch>
            <a:fillRect/>
          </a:stretch>
        </p:blipFill>
        <p:spPr>
          <a:xfrm>
            <a:off x="6093778" y="2106809"/>
            <a:ext cx="1306594" cy="1682735"/>
          </a:xfrm>
          <a:prstGeom prst="rect">
            <a:avLst/>
          </a:prstGeom>
        </p:spPr>
      </p:pic>
    </p:spTree>
    <p:extLst>
      <p:ext uri="{BB962C8B-B14F-4D97-AF65-F5344CB8AC3E}">
        <p14:creationId xmlns:p14="http://schemas.microsoft.com/office/powerpoint/2010/main" val="155859148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CBBDB0F-2217-AD17-1E76-B5A8F9C35F2D}"/>
              </a:ext>
            </a:extLst>
          </p:cNvPr>
          <p:cNvSpPr>
            <a:spLocks noGrp="1"/>
          </p:cNvSpPr>
          <p:nvPr>
            <p:ph type="subTitle" idx="1"/>
          </p:nvPr>
        </p:nvSpPr>
        <p:spPr>
          <a:xfrm>
            <a:off x="2368650" y="4414214"/>
            <a:ext cx="9144000" cy="688785"/>
          </a:xfrm>
        </p:spPr>
        <p:txBody>
          <a:bodyPr/>
          <a:lstStyle/>
          <a:p>
            <a:r>
              <a:rPr lang="en-GB" sz="2800"/>
              <a:t>Why have we taken this approach?</a:t>
            </a:r>
          </a:p>
        </p:txBody>
      </p:sp>
      <p:sp>
        <p:nvSpPr>
          <p:cNvPr id="10" name="TextBox 9">
            <a:extLst>
              <a:ext uri="{FF2B5EF4-FFF2-40B4-BE49-F238E27FC236}">
                <a16:creationId xmlns:a16="http://schemas.microsoft.com/office/drawing/2014/main" id="{67688F6B-26F0-E6DB-60C6-7431C18E3B32}"/>
              </a:ext>
            </a:extLst>
          </p:cNvPr>
          <p:cNvSpPr txBox="1"/>
          <p:nvPr/>
        </p:nvSpPr>
        <p:spPr>
          <a:xfrm>
            <a:off x="161102" y="4895841"/>
            <a:ext cx="9966231" cy="914400"/>
          </a:xfrm>
          <a:prstGeom prst="rect">
            <a:avLst/>
          </a:prstGeom>
          <a:noFill/>
        </p:spPr>
        <p:txBody>
          <a:bodyPr wrap="none" lIns="0" tIns="0" rIns="0" bIns="0" rtlCol="0">
            <a:noAutofit/>
          </a:bodyPr>
          <a:lstStyle/>
          <a:p>
            <a:pPr marL="342900" indent="-342900" algn="l">
              <a:buFont typeface="Arial" panose="020B0604020202020204" pitchFamily="34" charset="0"/>
              <a:buChar char="•"/>
            </a:pPr>
            <a:r>
              <a:rPr lang="en-GB" sz="1800">
                <a:solidFill>
                  <a:schemeClr val="bg1"/>
                </a:solidFill>
              </a:rPr>
              <a:t>We are the only Fire and Rescue Service that have been collecting data on Lithium Batteries since 2017</a:t>
            </a:r>
          </a:p>
          <a:p>
            <a:pPr marL="342900" indent="-342900" algn="l">
              <a:buFont typeface="Arial" panose="020B0604020202020204" pitchFamily="34" charset="0"/>
              <a:buChar char="•"/>
            </a:pPr>
            <a:r>
              <a:rPr lang="en-GB" sz="1800">
                <a:solidFill>
                  <a:schemeClr val="bg1"/>
                </a:solidFill>
              </a:rPr>
              <a:t>Incidents since 2021 increased dramatically which is why we as an organisation have had to act</a:t>
            </a:r>
          </a:p>
          <a:p>
            <a:pPr marL="342900" indent="-342900" algn="l">
              <a:buFont typeface="Arial" panose="020B0604020202020204" pitchFamily="34" charset="0"/>
              <a:buChar char="•"/>
            </a:pPr>
            <a:r>
              <a:rPr lang="en-GB" sz="1800">
                <a:solidFill>
                  <a:schemeClr val="bg1"/>
                </a:solidFill>
              </a:rPr>
              <a:t>We are attending 4.8 lithium battery incidents every week (Data supplied from 17</a:t>
            </a:r>
            <a:r>
              <a:rPr lang="en-GB" sz="1800" baseline="30000">
                <a:solidFill>
                  <a:schemeClr val="bg1"/>
                </a:solidFill>
              </a:rPr>
              <a:t>th</a:t>
            </a:r>
            <a:r>
              <a:rPr lang="en-GB" sz="1800">
                <a:solidFill>
                  <a:schemeClr val="bg1"/>
                </a:solidFill>
              </a:rPr>
              <a:t> July 2023) </a:t>
            </a:r>
          </a:p>
          <a:p>
            <a:pPr marL="342900" indent="-342900" algn="l">
              <a:buFont typeface="Arial" panose="020B0604020202020204" pitchFamily="34" charset="0"/>
              <a:buChar char="•"/>
            </a:pPr>
            <a:r>
              <a:rPr lang="en-GB" sz="1800">
                <a:solidFill>
                  <a:schemeClr val="bg1"/>
                </a:solidFill>
              </a:rPr>
              <a:t>Our aim is to prevent fire deaths and injuries related to this type of technology and ensure </a:t>
            </a:r>
          </a:p>
          <a:p>
            <a:pPr algn="l"/>
            <a:r>
              <a:rPr lang="en-GB" sz="1800">
                <a:solidFill>
                  <a:schemeClr val="bg1"/>
                </a:solidFill>
              </a:rPr>
              <a:t>      members of the public are kept safe</a:t>
            </a:r>
          </a:p>
          <a:p>
            <a:pPr marL="342900" indent="-342900" algn="l">
              <a:buFont typeface="Arial" panose="020B0604020202020204" pitchFamily="34" charset="0"/>
              <a:buChar char="•"/>
            </a:pPr>
            <a:r>
              <a:rPr lang="en-GB" sz="1800">
                <a:solidFill>
                  <a:schemeClr val="bg1"/>
                </a:solidFill>
              </a:rPr>
              <a:t>Operational crew safety is paramount which is why we have created standard operating procedures and policy</a:t>
            </a:r>
          </a:p>
          <a:p>
            <a:pPr algn="l"/>
            <a:r>
              <a:rPr lang="en-GB" sz="1800">
                <a:solidFill>
                  <a:schemeClr val="bg1"/>
                </a:solidFill>
              </a:rPr>
              <a:t>      when dealing with lithium battery incidents</a:t>
            </a:r>
          </a:p>
          <a:p>
            <a:pPr marL="342900" indent="-342900" algn="l">
              <a:buFont typeface="Arial" panose="020B0604020202020204" pitchFamily="34" charset="0"/>
              <a:buChar char="•"/>
            </a:pPr>
            <a:r>
              <a:rPr lang="en-GB" sz="1800">
                <a:solidFill>
                  <a:schemeClr val="bg1"/>
                </a:solidFill>
              </a:rPr>
              <a:t>This project has led to collaborative working with pretty much every department within the LFB </a:t>
            </a:r>
          </a:p>
        </p:txBody>
      </p:sp>
      <p:pic>
        <p:nvPicPr>
          <p:cNvPr id="2" name="Picture 1">
            <a:extLst>
              <a:ext uri="{FF2B5EF4-FFF2-40B4-BE49-F238E27FC236}">
                <a16:creationId xmlns:a16="http://schemas.microsoft.com/office/drawing/2014/main" id="{ECE8BF37-9E3E-BE2C-4C8E-255F872464F0}"/>
              </a:ext>
            </a:extLst>
          </p:cNvPr>
          <p:cNvPicPr>
            <a:picLocks noChangeAspect="1"/>
          </p:cNvPicPr>
          <p:nvPr/>
        </p:nvPicPr>
        <p:blipFill>
          <a:blip r:embed="rId3"/>
          <a:stretch>
            <a:fillRect/>
          </a:stretch>
        </p:blipFill>
        <p:spPr>
          <a:xfrm>
            <a:off x="0" y="26238"/>
            <a:ext cx="12192000" cy="4387975"/>
          </a:xfrm>
          <a:prstGeom prst="rect">
            <a:avLst/>
          </a:prstGeom>
        </p:spPr>
      </p:pic>
      <p:pic>
        <p:nvPicPr>
          <p:cNvPr id="5" name="Picture 4">
            <a:extLst>
              <a:ext uri="{FF2B5EF4-FFF2-40B4-BE49-F238E27FC236}">
                <a16:creationId xmlns:a16="http://schemas.microsoft.com/office/drawing/2014/main" id="{8BB2CF55-8571-7869-3892-FC805240AE18}"/>
              </a:ext>
            </a:extLst>
          </p:cNvPr>
          <p:cNvPicPr>
            <a:picLocks noChangeAspect="1"/>
          </p:cNvPicPr>
          <p:nvPr/>
        </p:nvPicPr>
        <p:blipFill>
          <a:blip r:embed="rId4"/>
          <a:stretch>
            <a:fillRect/>
          </a:stretch>
        </p:blipFill>
        <p:spPr>
          <a:xfrm>
            <a:off x="0" y="0"/>
            <a:ext cx="12192000" cy="4345986"/>
          </a:xfrm>
          <a:prstGeom prst="rect">
            <a:avLst/>
          </a:prstGeom>
        </p:spPr>
      </p:pic>
    </p:spTree>
    <p:extLst>
      <p:ext uri="{BB962C8B-B14F-4D97-AF65-F5344CB8AC3E}">
        <p14:creationId xmlns:p14="http://schemas.microsoft.com/office/powerpoint/2010/main" val="218105898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58861-8528-AD95-24BA-8E0612C6336F}"/>
              </a:ext>
            </a:extLst>
          </p:cNvPr>
          <p:cNvSpPr>
            <a:spLocks noGrp="1"/>
          </p:cNvSpPr>
          <p:nvPr>
            <p:ph type="ctrTitle"/>
          </p:nvPr>
        </p:nvSpPr>
        <p:spPr>
          <a:xfrm>
            <a:off x="3427689" y="2664605"/>
            <a:ext cx="9144000" cy="1528790"/>
          </a:xfrm>
        </p:spPr>
        <p:txBody>
          <a:bodyPr/>
          <a:lstStyle/>
          <a:p>
            <a:r>
              <a:rPr lang="en-GB"/>
              <a:t>Electric Vehicles </a:t>
            </a:r>
          </a:p>
        </p:txBody>
      </p:sp>
      <p:pic>
        <p:nvPicPr>
          <p:cNvPr id="10" name="Picture 9">
            <a:extLst>
              <a:ext uri="{FF2B5EF4-FFF2-40B4-BE49-F238E27FC236}">
                <a16:creationId xmlns:a16="http://schemas.microsoft.com/office/drawing/2014/main" id="{6265F72F-49E0-7018-B0EC-0CC98C7745A9}"/>
              </a:ext>
            </a:extLst>
          </p:cNvPr>
          <p:cNvPicPr>
            <a:picLocks noChangeAspect="1"/>
          </p:cNvPicPr>
          <p:nvPr/>
        </p:nvPicPr>
        <p:blipFill>
          <a:blip r:embed="rId3"/>
          <a:stretch>
            <a:fillRect/>
          </a:stretch>
        </p:blipFill>
        <p:spPr>
          <a:xfrm>
            <a:off x="763481" y="3265256"/>
            <a:ext cx="10555548" cy="3592744"/>
          </a:xfrm>
          <a:prstGeom prst="rect">
            <a:avLst/>
          </a:prstGeom>
        </p:spPr>
      </p:pic>
    </p:spTree>
    <p:extLst>
      <p:ext uri="{BB962C8B-B14F-4D97-AF65-F5344CB8AC3E}">
        <p14:creationId xmlns:p14="http://schemas.microsoft.com/office/powerpoint/2010/main" val="142957647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9E72B-DD64-E69D-FD6B-1DFE7D27AC00}"/>
              </a:ext>
            </a:extLst>
          </p:cNvPr>
          <p:cNvSpPr>
            <a:spLocks noGrp="1"/>
          </p:cNvSpPr>
          <p:nvPr>
            <p:ph type="ctrTitle"/>
          </p:nvPr>
        </p:nvSpPr>
        <p:spPr>
          <a:xfrm>
            <a:off x="3880451" y="2569715"/>
            <a:ext cx="9144000" cy="659976"/>
          </a:xfrm>
        </p:spPr>
        <p:txBody>
          <a:bodyPr/>
          <a:lstStyle/>
          <a:p>
            <a:r>
              <a:rPr lang="en-GB" sz="2800"/>
              <a:t>Electric Vehicles EVs</a:t>
            </a:r>
          </a:p>
        </p:txBody>
      </p:sp>
      <p:sp>
        <p:nvSpPr>
          <p:cNvPr id="3" name="Subtitle 2">
            <a:extLst>
              <a:ext uri="{FF2B5EF4-FFF2-40B4-BE49-F238E27FC236}">
                <a16:creationId xmlns:a16="http://schemas.microsoft.com/office/drawing/2014/main" id="{634281BC-D30E-6446-160E-F57AD280708F}"/>
              </a:ext>
            </a:extLst>
          </p:cNvPr>
          <p:cNvSpPr>
            <a:spLocks noGrp="1"/>
          </p:cNvSpPr>
          <p:nvPr>
            <p:ph type="subTitle" idx="1"/>
          </p:nvPr>
        </p:nvSpPr>
        <p:spPr>
          <a:xfrm>
            <a:off x="80807" y="2932385"/>
            <a:ext cx="9144000" cy="993230"/>
          </a:xfrm>
        </p:spPr>
        <p:txBody>
          <a:bodyPr/>
          <a:lstStyle/>
          <a:p>
            <a:r>
              <a:rPr lang="en-GB" sz="2000"/>
              <a:t>How many plug-in vehicles in London?</a:t>
            </a:r>
          </a:p>
        </p:txBody>
      </p:sp>
      <p:sp>
        <p:nvSpPr>
          <p:cNvPr id="4" name="Text Placeholder 3">
            <a:extLst>
              <a:ext uri="{FF2B5EF4-FFF2-40B4-BE49-F238E27FC236}">
                <a16:creationId xmlns:a16="http://schemas.microsoft.com/office/drawing/2014/main" id="{9B29FB47-D1A8-E539-ABD4-BCE2064D9578}"/>
              </a:ext>
            </a:extLst>
          </p:cNvPr>
          <p:cNvSpPr>
            <a:spLocks noGrp="1"/>
          </p:cNvSpPr>
          <p:nvPr>
            <p:ph type="body" sz="quarter" idx="10"/>
          </p:nvPr>
        </p:nvSpPr>
        <p:spPr>
          <a:xfrm>
            <a:off x="2967193" y="3300353"/>
            <a:ext cx="9144000" cy="554599"/>
          </a:xfrm>
        </p:spPr>
        <p:txBody>
          <a:bodyPr/>
          <a:lstStyle/>
          <a:p>
            <a:r>
              <a:rPr lang="en-GB" sz="1800"/>
              <a:t>Year                         No. of plug-in Vehicles in London</a:t>
            </a:r>
          </a:p>
          <a:p>
            <a:r>
              <a:rPr lang="en-GB" sz="1800"/>
              <a:t>2011			1,576</a:t>
            </a:r>
          </a:p>
          <a:p>
            <a:r>
              <a:rPr lang="en-GB" sz="1800"/>
              <a:t>2012			1,666</a:t>
            </a:r>
          </a:p>
          <a:p>
            <a:r>
              <a:rPr lang="en-GB" sz="1800"/>
              <a:t>2013			1,983</a:t>
            </a:r>
          </a:p>
          <a:p>
            <a:r>
              <a:rPr lang="en-GB" sz="1800"/>
              <a:t>2014			3,257</a:t>
            </a:r>
          </a:p>
          <a:p>
            <a:r>
              <a:rPr lang="en-GB" sz="1800"/>
              <a:t>2015			5,581</a:t>
            </a:r>
          </a:p>
          <a:p>
            <a:r>
              <a:rPr lang="en-GB" sz="1800"/>
              <a:t>2016			8,583</a:t>
            </a:r>
          </a:p>
          <a:p>
            <a:r>
              <a:rPr lang="en-GB" sz="1800"/>
              <a:t>2017			13,896</a:t>
            </a:r>
          </a:p>
          <a:p>
            <a:r>
              <a:rPr lang="en-GB" sz="1800"/>
              <a:t>2018			20,623</a:t>
            </a:r>
          </a:p>
          <a:p>
            <a:r>
              <a:rPr lang="en-GB" sz="1800"/>
              <a:t>2019			32,425</a:t>
            </a:r>
          </a:p>
          <a:p>
            <a:r>
              <a:rPr lang="en-GB" sz="1800"/>
              <a:t>2020			48,422</a:t>
            </a:r>
          </a:p>
          <a:p>
            <a:r>
              <a:rPr lang="en-GB" sz="1800"/>
              <a:t>2021			69,172</a:t>
            </a:r>
          </a:p>
        </p:txBody>
      </p:sp>
      <p:sp>
        <p:nvSpPr>
          <p:cNvPr id="8" name="TextBox 7">
            <a:extLst>
              <a:ext uri="{FF2B5EF4-FFF2-40B4-BE49-F238E27FC236}">
                <a16:creationId xmlns:a16="http://schemas.microsoft.com/office/drawing/2014/main" id="{9852CFA0-B4FF-995F-C3E3-5BA11BDA0405}"/>
              </a:ext>
            </a:extLst>
          </p:cNvPr>
          <p:cNvSpPr txBox="1"/>
          <p:nvPr/>
        </p:nvSpPr>
        <p:spPr>
          <a:xfrm>
            <a:off x="9765437" y="6400800"/>
            <a:ext cx="2674230" cy="914400"/>
          </a:xfrm>
          <a:prstGeom prst="rect">
            <a:avLst/>
          </a:prstGeom>
          <a:noFill/>
        </p:spPr>
        <p:txBody>
          <a:bodyPr wrap="none" lIns="0" tIns="0" rIns="0" bIns="0" rtlCol="0">
            <a:noAutofit/>
          </a:bodyPr>
          <a:lstStyle/>
          <a:p>
            <a:pPr algn="l"/>
            <a:r>
              <a:rPr lang="en-GB" sz="1400" i="1">
                <a:solidFill>
                  <a:schemeClr val="bg1"/>
                </a:solidFill>
              </a:rPr>
              <a:t>Ref Department for Transport </a:t>
            </a:r>
          </a:p>
        </p:txBody>
      </p:sp>
    </p:spTree>
    <p:extLst>
      <p:ext uri="{BB962C8B-B14F-4D97-AF65-F5344CB8AC3E}">
        <p14:creationId xmlns:p14="http://schemas.microsoft.com/office/powerpoint/2010/main" val="222825357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31B5D-C2E8-0C93-A3A2-211AD0953975}"/>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7F2FAC44-0554-90DB-D1F8-1ADBC0965172}"/>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39111363-BF22-75A7-51D3-4F8DD4A09B83}"/>
              </a:ext>
            </a:extLst>
          </p:cNvPr>
          <p:cNvSpPr>
            <a:spLocks noGrp="1"/>
          </p:cNvSpPr>
          <p:nvPr>
            <p:ph type="body" sz="quarter" idx="10"/>
          </p:nvPr>
        </p:nvSpPr>
        <p:spPr/>
        <p:txBody>
          <a:bodyPr/>
          <a:lstStyle/>
          <a:p>
            <a:endParaRPr lang="en-GB"/>
          </a:p>
        </p:txBody>
      </p:sp>
      <p:pic>
        <p:nvPicPr>
          <p:cNvPr id="8" name="Online Media 7" title="Mercedes Vito electric van in thermal runaway near Heathrow Airport">
            <a:hlinkClick r:id="" action="ppaction://media"/>
            <a:extLst>
              <a:ext uri="{FF2B5EF4-FFF2-40B4-BE49-F238E27FC236}">
                <a16:creationId xmlns:a16="http://schemas.microsoft.com/office/drawing/2014/main" id="{58C3F06E-967B-97C7-39F3-D063476E4876}"/>
              </a:ext>
            </a:extLst>
          </p:cNvPr>
          <p:cNvPicPr>
            <a:picLocks noRot="1" noChangeAspect="1"/>
          </p:cNvPicPr>
          <p:nvPr>
            <a:videoFile r:link="rId1"/>
          </p:nvPr>
        </p:nvPicPr>
        <p:blipFill>
          <a:blip r:embed="rId4"/>
          <a:stretch>
            <a:fillRect/>
          </a:stretch>
        </p:blipFill>
        <p:spPr>
          <a:xfrm>
            <a:off x="0" y="-15240"/>
            <a:ext cx="12192000" cy="6888480"/>
          </a:xfrm>
          <a:prstGeom prst="rect">
            <a:avLst/>
          </a:prstGeom>
        </p:spPr>
      </p:pic>
    </p:spTree>
    <p:extLst>
      <p:ext uri="{BB962C8B-B14F-4D97-AF65-F5344CB8AC3E}">
        <p14:creationId xmlns:p14="http://schemas.microsoft.com/office/powerpoint/2010/main" val="328310659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B4F7F-BFB7-3DC3-14AF-9D90FA1F93D6}"/>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C7F39B93-606C-4003-6026-B3FCD7CBF105}"/>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6B342FBC-D74C-650A-3D79-4067DCE2A27C}"/>
              </a:ext>
            </a:extLst>
          </p:cNvPr>
          <p:cNvSpPr>
            <a:spLocks noGrp="1"/>
          </p:cNvSpPr>
          <p:nvPr>
            <p:ph type="body" sz="quarter" idx="10"/>
          </p:nvPr>
        </p:nvSpPr>
        <p:spPr/>
        <p:txBody>
          <a:bodyPr/>
          <a:lstStyle/>
          <a:p>
            <a:endParaRPr lang="en-GB"/>
          </a:p>
        </p:txBody>
      </p:sp>
      <p:pic>
        <p:nvPicPr>
          <p:cNvPr id="9" name="Picture 8">
            <a:extLst>
              <a:ext uri="{FF2B5EF4-FFF2-40B4-BE49-F238E27FC236}">
                <a16:creationId xmlns:a16="http://schemas.microsoft.com/office/drawing/2014/main" id="{5C91AF10-20E9-24AD-D6A7-CDDF41561A19}"/>
              </a:ext>
            </a:extLst>
          </p:cNvPr>
          <p:cNvPicPr>
            <a:picLocks noChangeAspect="1"/>
          </p:cNvPicPr>
          <p:nvPr/>
        </p:nvPicPr>
        <p:blipFill>
          <a:blip r:embed="rId3"/>
          <a:stretch>
            <a:fillRect/>
          </a:stretch>
        </p:blipFill>
        <p:spPr>
          <a:xfrm>
            <a:off x="0" y="2211976"/>
            <a:ext cx="12192000" cy="4646023"/>
          </a:xfrm>
          <a:prstGeom prst="rect">
            <a:avLst/>
          </a:prstGeom>
        </p:spPr>
      </p:pic>
    </p:spTree>
    <p:extLst>
      <p:ext uri="{BB962C8B-B14F-4D97-AF65-F5344CB8AC3E}">
        <p14:creationId xmlns:p14="http://schemas.microsoft.com/office/powerpoint/2010/main" val="374515423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LFB PowerPoint Template Blue 16_9">
  <a:themeElements>
    <a:clrScheme name="LFB Blue colour theme">
      <a:dk1>
        <a:sysClr val="windowText" lastClr="000000"/>
      </a:dk1>
      <a:lt1>
        <a:sysClr val="window" lastClr="FFFFFF"/>
      </a:lt1>
      <a:dk2>
        <a:srgbClr val="0A4079"/>
      </a:dk2>
      <a:lt2>
        <a:srgbClr val="818A8F"/>
      </a:lt2>
      <a:accent1>
        <a:srgbClr val="003478"/>
      </a:accent1>
      <a:accent2>
        <a:srgbClr val="85CDDB"/>
      </a:accent2>
      <a:accent3>
        <a:srgbClr val="A5D867"/>
      </a:accent3>
      <a:accent4>
        <a:srgbClr val="006643"/>
      </a:accent4>
      <a:accent5>
        <a:srgbClr val="4B306A"/>
      </a:accent5>
      <a:accent6>
        <a:srgbClr val="A092B4"/>
      </a:accent6>
      <a:hlink>
        <a:srgbClr val="0563C1"/>
      </a:hlink>
      <a:folHlink>
        <a:srgbClr val="954F72"/>
      </a:folHlink>
    </a:clrScheme>
    <a:fontScheme name="LFB Foundry Font Theme">
      <a:majorFont>
        <a:latin typeface="FoundrySansDemi"/>
        <a:ea typeface=""/>
        <a:cs typeface=""/>
      </a:majorFont>
      <a:minorFont>
        <a:latin typeface="Foundry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9525"/>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2800" dirty="0" err="1" smtClean="0"/>
        </a:defPPr>
      </a:lstStyle>
    </a:txDef>
  </a:objectDefaults>
  <a:extraClrSchemeLst/>
  <a:custClrLst>
    <a:custClr name="Pantone 269 100%">
      <a:srgbClr val="4B306A"/>
    </a:custClr>
    <a:custClr name="Pantone 201 100%">
      <a:srgbClr val="981E32"/>
    </a:custClr>
    <a:custClr name="Pantone 213 100%">
      <a:srgbClr val="C90062"/>
    </a:custClr>
    <a:custClr name="Pantone 430 100%">
      <a:srgbClr val="818A8F"/>
    </a:custClr>
    <a:custClr name="Pantone 3425 100%">
      <a:srgbClr val="006643"/>
    </a:custClr>
    <a:custClr name="Pantone 367 100%">
      <a:srgbClr val="A5D867"/>
    </a:custClr>
    <a:custClr name="Pantone 5555 100%">
      <a:srgbClr val="6A8A7F"/>
    </a:custClr>
    <a:custClr name="Pantone 122 100%">
      <a:srgbClr val="FCD450"/>
    </a:custClr>
    <a:custClr name="Pantone 144 100%">
      <a:srgbClr val="E98300"/>
    </a:custClr>
    <a:custClr name="LFB Red 100%">
      <a:srgbClr val="D52B1E"/>
    </a:custClr>
    <a:custClr name="Pantone 269 80%">
      <a:srgbClr val="6F5988"/>
    </a:custClr>
    <a:custClr name="Pantone 201 80%">
      <a:srgbClr val="AD4B5B"/>
    </a:custClr>
    <a:custClr name="Pantone 213 80%">
      <a:srgbClr val="D43481"/>
    </a:custClr>
    <a:custClr name="Pantone 430 80%">
      <a:srgbClr val="9AA1A5"/>
    </a:custClr>
    <a:custClr name="Pantone 3425 80%">
      <a:srgbClr val="338569"/>
    </a:custClr>
    <a:custClr name="Pantone 367 80%">
      <a:srgbClr val="B7E085"/>
    </a:custClr>
    <a:custClr name="Pantone 5555 80%">
      <a:srgbClr val="88A199"/>
    </a:custClr>
    <a:custClr name="Pantone 122 80%">
      <a:srgbClr val="FDDC73"/>
    </a:custClr>
    <a:custClr name="Pantone 144 80%">
      <a:srgbClr val="ED9C33"/>
    </a:custClr>
    <a:custClr name="LFB Red 80%">
      <a:srgbClr val="DD554B"/>
    </a:custClr>
    <a:custClr name="Pantone 269 60%">
      <a:srgbClr val="9383A6"/>
    </a:custClr>
    <a:custClr name="Pantone 201 60%">
      <a:srgbClr val="C17884"/>
    </a:custClr>
    <a:custClr name="Pantone 213 60%">
      <a:srgbClr val="DF67A1"/>
    </a:custClr>
    <a:custClr name="Pantone 430 60%">
      <a:srgbClr val="B3B9BC"/>
    </a:custClr>
    <a:custClr name="Pantone 3425 60%">
      <a:srgbClr val="66A38E"/>
    </a:custClr>
    <a:custClr name="Pantone 367 60%">
      <a:srgbClr val="C9E8A4"/>
    </a:custClr>
    <a:custClr name="Pantone 5555 60%">
      <a:srgbClr val="A6B9B2"/>
    </a:custClr>
    <a:custClr name="Pantone 122 60%">
      <a:srgbClr val="FDE596"/>
    </a:custClr>
    <a:custClr name="Pantone 144 60%">
      <a:srgbClr val="F2B566"/>
    </a:custClr>
    <a:custClr name="LFB Red 60%">
      <a:srgbClr val="E68078"/>
    </a:custClr>
    <a:custClr name="Pantone 269 40%">
      <a:srgbClr val="B7ACC3"/>
    </a:custClr>
    <a:custClr name="Pantone 201 40%">
      <a:srgbClr val="D6A5AD"/>
    </a:custClr>
    <a:custClr name="Pantone 213 40%">
      <a:srgbClr val="E999C0"/>
    </a:custClr>
    <a:custClr name="Pantone 430 40%">
      <a:srgbClr val="CDD0D2"/>
    </a:custClr>
    <a:custClr name="Pantone 3425 40%">
      <a:srgbClr val="99C2B4"/>
    </a:custClr>
    <a:custClr name="Pantone 367 40%">
      <a:srgbClr val="DBEFC2"/>
    </a:custClr>
    <a:custClr name="Pantone 5555 40%">
      <a:srgbClr val="C3D0CC"/>
    </a:custClr>
    <a:custClr name="Pantone 122 40%">
      <a:srgbClr val="FEEDB9"/>
    </a:custClr>
    <a:custClr name="Pantone 144 40%">
      <a:srgbClr val="F6CD99"/>
    </a:custClr>
    <a:custClr name="LFB ~Red 40%">
      <a:srgbClr val="EEAAA5"/>
    </a:custClr>
    <a:custClr name="Pantone 269 20%">
      <a:srgbClr val="DBD6E1"/>
    </a:custClr>
    <a:custClr name="Pantone 201 20%">
      <a:srgbClr val="EAD2D6"/>
    </a:custClr>
    <a:custClr name="Pantone 213 20%">
      <a:srgbClr val="F4CCE0"/>
    </a:custClr>
    <a:custClr name="Pantone 430 20%">
      <a:srgbClr val="E6E8E9"/>
    </a:custClr>
    <a:custClr name="Pantone 3425 20%">
      <a:srgbClr val="CCE0D9"/>
    </a:custClr>
    <a:custClr name="Pantone 367 20%">
      <a:srgbClr val="EDF7E1"/>
    </a:custClr>
    <a:custClr name="Pantone 5555 20%">
      <a:srgbClr val="E1E8E5"/>
    </a:custClr>
    <a:custClr name="Pantone 122 20%">
      <a:srgbClr val="FEF6DC"/>
    </a:custClr>
    <a:custClr name="Pantone 144 20%">
      <a:srgbClr val="FBE6CC"/>
    </a:custClr>
    <a:custClr name="LFB Red 20%">
      <a:srgbClr val="F7D5D2"/>
    </a:custClr>
  </a:custClrLst>
  <a:extLst>
    <a:ext uri="{05A4C25C-085E-4340-85A3-A5531E510DB2}">
      <thm15:themeFamily xmlns:thm15="http://schemas.microsoft.com/office/thememl/2012/main" name="LFB PowerPoint Template Blue.potx" id="{6054AA9B-6A8A-465F-82F2-1997C3E54506}" vid="{164E1AFC-C0B6-498F-9F38-B47CABDD757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d9ea1d8a-5660-445b-926c-afe6cee6f5bd">
      <UserInfo>
        <DisplayName>Helen Lloyd-Williams</DisplayName>
        <AccountId>21</AccountId>
        <AccountType/>
      </UserInfo>
    </SharedWithUsers>
    <_activity xmlns="7b0d5b47-57a2-44bf-8f45-0156d685623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08CD41982A8CA40999FF1E4D84BD6E1" ma:contentTypeVersion="15" ma:contentTypeDescription="Create a new document." ma:contentTypeScope="" ma:versionID="ff468d94dd7c4b04657fe1256fab9ce4">
  <xsd:schema xmlns:xsd="http://www.w3.org/2001/XMLSchema" xmlns:xs="http://www.w3.org/2001/XMLSchema" xmlns:p="http://schemas.microsoft.com/office/2006/metadata/properties" xmlns:ns3="7b0d5b47-57a2-44bf-8f45-0156d685623f" xmlns:ns4="d9ea1d8a-5660-445b-926c-afe6cee6f5bd" targetNamespace="http://schemas.microsoft.com/office/2006/metadata/properties" ma:root="true" ma:fieldsID="979669a27743f61fd9b238ba0ca375df" ns3:_="" ns4:_="">
    <xsd:import namespace="7b0d5b47-57a2-44bf-8f45-0156d685623f"/>
    <xsd:import namespace="d9ea1d8a-5660-445b-926c-afe6cee6f5bd"/>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LengthInSeconds" minOccurs="0"/>
                <xsd:element ref="ns3:_activity"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0d5b47-57a2-44bf-8f45-0156d685623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ea1d8a-5660-445b-926c-afe6cee6f5bd"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CFA3D3A-CE3F-4AF1-B451-AA0B9E53BC89}">
  <ds:schemaRefs>
    <ds:schemaRef ds:uri="7b0d5b47-57a2-44bf-8f45-0156d685623f"/>
    <ds:schemaRef ds:uri="d9ea1d8a-5660-445b-926c-afe6cee6f5b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757503A-A719-445C-A9E9-DFD9D87534DE}">
  <ds:schemaRefs>
    <ds:schemaRef ds:uri="http://schemas.microsoft.com/sharepoint/v3/contenttype/forms"/>
  </ds:schemaRefs>
</ds:datastoreItem>
</file>

<file path=customXml/itemProps3.xml><?xml version="1.0" encoding="utf-8"?>
<ds:datastoreItem xmlns:ds="http://schemas.openxmlformats.org/officeDocument/2006/customXml" ds:itemID="{1CC6A81E-95C9-4CB5-A757-A9D96DFF6BE5}">
  <ds:schemaRefs>
    <ds:schemaRef ds:uri="7b0d5b47-57a2-44bf-8f45-0156d685623f"/>
    <ds:schemaRef ds:uri="d9ea1d8a-5660-445b-926c-afe6cee6f5b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1633</Words>
  <Application>Microsoft Office PowerPoint</Application>
  <PresentationFormat>Widescreen</PresentationFormat>
  <Paragraphs>125</Paragraphs>
  <Slides>11</Slides>
  <Notes>11</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Foundry Sans</vt:lpstr>
      <vt:lpstr>FoundrySansDemi</vt:lpstr>
      <vt:lpstr>LFB PowerPoint Template Blue 16_9</vt:lpstr>
      <vt:lpstr>Transport Liaison and Alternative Energy Group  </vt:lpstr>
      <vt:lpstr>PowerPoint Presentation</vt:lpstr>
      <vt:lpstr>Where it began </vt:lpstr>
      <vt:lpstr>PowerPoint Presentation</vt:lpstr>
      <vt:lpstr>PowerPoint Presentation</vt:lpstr>
      <vt:lpstr>Electric Vehicles </vt:lpstr>
      <vt:lpstr>Electric Vehicles EVs</vt:lpstr>
      <vt:lpstr>PowerPoint Presentation</vt:lpstr>
      <vt:lpstr>PowerPoint Presentation</vt:lpstr>
      <vt:lpstr>Hazards and Precautions for          First Responders  </vt:lpstr>
      <vt:lpstr>LFB Transport Liaison and Alternative Energy Group    Sub O Micky Bhasin    vivek.bhasin@london-fire.gov.uk  </vt:lpstr>
    </vt:vector>
  </TitlesOfParts>
  <Company>London Fire Brigade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LFB Youth</dc:title>
  <dc:creator>doylek</dc:creator>
  <cp:lastModifiedBy>Vivek Bhasin</cp:lastModifiedBy>
  <cp:revision>1</cp:revision>
  <dcterms:created xsi:type="dcterms:W3CDTF">2021-07-21T12:15:38Z</dcterms:created>
  <dcterms:modified xsi:type="dcterms:W3CDTF">2023-07-19T14:16:30Z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0x010100908CD41982A8CA40999FF1E4D84BD6E1</vt:lpwstr>
  </property>
  <property fmtid="{D5CDD505-2E9C-101B-9397-08002B2CF9AE}" pid="3" name="ComplianceAssetId">
    <vt:lpwstr/>
  </property>
  <property fmtid="{D5CDD505-2E9C-101B-9397-08002B2CF9AE}" pid="4" name="_ExtendedDescription">
    <vt:lpwstr/>
  </property>
  <property fmtid="{D5CDD505-2E9C-101B-9397-08002B2CF9AE}" pid="5" name="TriggerFlowInfo">
    <vt:lpwstr/>
  </property>
  <property fmtid="{D5CDD505-2E9C-101B-9397-08002B2CF9AE}" pid="6" name="MediaServiceImageTags">
    <vt:lpwstr/>
  </property>
  <property fmtid="{D5CDD505-2E9C-101B-9397-08002B2CF9AE}" pid="7" name="Order">
    <vt:lpwstr>7800.00000000000</vt:lpwstr>
  </property>
  <property fmtid="{D5CDD505-2E9C-101B-9397-08002B2CF9AE}" pid="8" name="xd_ProgID">
    <vt:lpwstr/>
  </property>
  <property fmtid="{D5CDD505-2E9C-101B-9397-08002B2CF9AE}" pid="9" name="TemplateUrl">
    <vt:lpwstr/>
  </property>
  <property fmtid="{D5CDD505-2E9C-101B-9397-08002B2CF9AE}" pid="10" name="xd_Signature">
    <vt:lpwstr/>
  </property>
  <property fmtid="{D5CDD505-2E9C-101B-9397-08002B2CF9AE}" pid="11" name="SharedWithUsers">
    <vt:lpwstr>19;#Jonathan McDonald</vt:lpwstr>
  </property>
</Properties>
</file>